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22"/>
  </p:notesMasterIdLst>
  <p:handoutMasterIdLst>
    <p:handoutMasterId r:id="rId23"/>
  </p:handoutMasterIdLst>
  <p:sldIdLst>
    <p:sldId id="343" r:id="rId3"/>
    <p:sldId id="344" r:id="rId4"/>
    <p:sldId id="345" r:id="rId5"/>
    <p:sldId id="346" r:id="rId6"/>
    <p:sldId id="347" r:id="rId7"/>
    <p:sldId id="348" r:id="rId8"/>
    <p:sldId id="349" r:id="rId9"/>
    <p:sldId id="350" r:id="rId10"/>
    <p:sldId id="351" r:id="rId11"/>
    <p:sldId id="352" r:id="rId12"/>
    <p:sldId id="356" r:id="rId13"/>
    <p:sldId id="355" r:id="rId14"/>
    <p:sldId id="354" r:id="rId15"/>
    <p:sldId id="353" r:id="rId16"/>
    <p:sldId id="359" r:id="rId17"/>
    <p:sldId id="358" r:id="rId18"/>
    <p:sldId id="360" r:id="rId19"/>
    <p:sldId id="357" r:id="rId20"/>
    <p:sldId id="337" r:id="rId21"/>
  </p:sldIdLst>
  <p:sldSz cx="9144000" cy="6858000" type="screen4x3"/>
  <p:notesSz cx="9942513" cy="6810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5B9"/>
    <a:srgbClr val="0065A6"/>
    <a:srgbClr val="0C8303"/>
    <a:srgbClr val="FFCB05"/>
    <a:srgbClr val="F6BC1C"/>
    <a:srgbClr val="EEB42B"/>
    <a:srgbClr val="E2A71D"/>
    <a:srgbClr val="005B9C"/>
    <a:srgbClr val="3C3C3B"/>
    <a:srgbClr val="FFE3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52" autoAdjust="0"/>
  </p:normalViewPr>
  <p:slideViewPr>
    <p:cSldViewPr snapToGrid="0" snapToObjects="1">
      <p:cViewPr>
        <p:scale>
          <a:sx n="86" d="100"/>
          <a:sy n="86" d="100"/>
        </p:scale>
        <p:origin x="-1146" y="-588"/>
      </p:cViewPr>
      <p:guideLst>
        <p:guide orient="horz" pos="1445"/>
        <p:guide pos="2832"/>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8421" cy="340519"/>
          </a:xfrm>
          <a:prstGeom prst="rect">
            <a:avLst/>
          </a:prstGeom>
        </p:spPr>
        <p:txBody>
          <a:bodyPr vert="horz" lIns="91587" tIns="45793" rIns="91587" bIns="45793" rtlCol="0"/>
          <a:lstStyle>
            <a:lvl1pPr algn="l">
              <a:defRPr sz="1200"/>
            </a:lvl1pPr>
          </a:lstStyle>
          <a:p>
            <a:endParaRPr lang="en-US"/>
          </a:p>
        </p:txBody>
      </p:sp>
      <p:sp>
        <p:nvSpPr>
          <p:cNvPr id="3" name="Date Placeholder 2"/>
          <p:cNvSpPr>
            <a:spLocks noGrp="1"/>
          </p:cNvSpPr>
          <p:nvPr>
            <p:ph type="dt" sz="quarter" idx="1"/>
          </p:nvPr>
        </p:nvSpPr>
        <p:spPr>
          <a:xfrm>
            <a:off x="5631792" y="0"/>
            <a:ext cx="4308421" cy="340519"/>
          </a:xfrm>
          <a:prstGeom prst="rect">
            <a:avLst/>
          </a:prstGeom>
        </p:spPr>
        <p:txBody>
          <a:bodyPr vert="horz" lIns="91587" tIns="45793" rIns="91587" bIns="45793" rtlCol="0"/>
          <a:lstStyle>
            <a:lvl1pPr algn="r">
              <a:defRPr sz="1200"/>
            </a:lvl1pPr>
          </a:lstStyle>
          <a:p>
            <a:fld id="{09B208C2-FBEB-1E40-B270-F07A9B3398C4}" type="datetimeFigureOut">
              <a:rPr lang="en-US" smtClean="0"/>
              <a:pPr/>
              <a:t>1/27/2020</a:t>
            </a:fld>
            <a:endParaRPr lang="en-US"/>
          </a:p>
        </p:txBody>
      </p:sp>
      <p:sp>
        <p:nvSpPr>
          <p:cNvPr id="4" name="Footer Placeholder 3"/>
          <p:cNvSpPr>
            <a:spLocks noGrp="1"/>
          </p:cNvSpPr>
          <p:nvPr>
            <p:ph type="ftr" sz="quarter" idx="2"/>
          </p:nvPr>
        </p:nvSpPr>
        <p:spPr>
          <a:xfrm>
            <a:off x="2" y="6468674"/>
            <a:ext cx="4308421" cy="340519"/>
          </a:xfrm>
          <a:prstGeom prst="rect">
            <a:avLst/>
          </a:prstGeom>
        </p:spPr>
        <p:txBody>
          <a:bodyPr vert="horz" lIns="91587" tIns="45793" rIns="91587" bIns="45793" rtlCol="0" anchor="b"/>
          <a:lstStyle>
            <a:lvl1pPr algn="l">
              <a:defRPr sz="1200"/>
            </a:lvl1pPr>
          </a:lstStyle>
          <a:p>
            <a:endParaRPr lang="en-US"/>
          </a:p>
        </p:txBody>
      </p:sp>
      <p:sp>
        <p:nvSpPr>
          <p:cNvPr id="5" name="Slide Number Placeholder 4"/>
          <p:cNvSpPr>
            <a:spLocks noGrp="1"/>
          </p:cNvSpPr>
          <p:nvPr>
            <p:ph type="sldNum" sz="quarter" idx="3"/>
          </p:nvPr>
        </p:nvSpPr>
        <p:spPr>
          <a:xfrm>
            <a:off x="5631792" y="6468674"/>
            <a:ext cx="4308421" cy="340519"/>
          </a:xfrm>
          <a:prstGeom prst="rect">
            <a:avLst/>
          </a:prstGeom>
        </p:spPr>
        <p:txBody>
          <a:bodyPr vert="horz" lIns="91587" tIns="45793" rIns="91587" bIns="45793" rtlCol="0" anchor="b"/>
          <a:lstStyle>
            <a:lvl1pPr algn="r">
              <a:defRPr sz="1200"/>
            </a:lvl1pPr>
          </a:lstStyle>
          <a:p>
            <a:fld id="{17E4F77C-F852-0643-8398-07B6377A10DE}" type="slidenum">
              <a:rPr lang="en-US" smtClean="0"/>
              <a:pPr/>
              <a:t>‹#›</a:t>
            </a:fld>
            <a:endParaRPr lang="en-US"/>
          </a:p>
        </p:txBody>
      </p:sp>
    </p:spTree>
    <p:extLst>
      <p:ext uri="{BB962C8B-B14F-4D97-AF65-F5344CB8AC3E}">
        <p14:creationId xmlns:p14="http://schemas.microsoft.com/office/powerpoint/2010/main" val="1851155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8421" cy="340519"/>
          </a:xfrm>
          <a:prstGeom prst="rect">
            <a:avLst/>
          </a:prstGeom>
        </p:spPr>
        <p:txBody>
          <a:bodyPr vert="horz" lIns="91587" tIns="45793" rIns="91587" bIns="45793" rtlCol="0"/>
          <a:lstStyle>
            <a:lvl1pPr algn="l">
              <a:defRPr sz="1200"/>
            </a:lvl1pPr>
          </a:lstStyle>
          <a:p>
            <a:endParaRPr lang="en-US"/>
          </a:p>
        </p:txBody>
      </p:sp>
      <p:sp>
        <p:nvSpPr>
          <p:cNvPr id="3" name="Date Placeholder 2"/>
          <p:cNvSpPr>
            <a:spLocks noGrp="1"/>
          </p:cNvSpPr>
          <p:nvPr>
            <p:ph type="dt" idx="1"/>
          </p:nvPr>
        </p:nvSpPr>
        <p:spPr>
          <a:xfrm>
            <a:off x="5631792" y="0"/>
            <a:ext cx="4308421" cy="340519"/>
          </a:xfrm>
          <a:prstGeom prst="rect">
            <a:avLst/>
          </a:prstGeom>
        </p:spPr>
        <p:txBody>
          <a:bodyPr vert="horz" lIns="91587" tIns="45793" rIns="91587" bIns="45793" rtlCol="0"/>
          <a:lstStyle>
            <a:lvl1pPr algn="r">
              <a:defRPr sz="1200"/>
            </a:lvl1pPr>
          </a:lstStyle>
          <a:p>
            <a:fld id="{B099658A-2163-034B-91F9-ED7501212517}" type="datetimeFigureOut">
              <a:rPr lang="en-US" smtClean="0"/>
              <a:pPr/>
              <a:t>1/27/2020</a:t>
            </a:fld>
            <a:endParaRPr lang="en-US"/>
          </a:p>
        </p:txBody>
      </p:sp>
      <p:sp>
        <p:nvSpPr>
          <p:cNvPr id="4" name="Slide Image Placeholder 3"/>
          <p:cNvSpPr>
            <a:spLocks noGrp="1" noRot="1" noChangeAspect="1"/>
          </p:cNvSpPr>
          <p:nvPr>
            <p:ph type="sldImg" idx="2"/>
          </p:nvPr>
        </p:nvSpPr>
        <p:spPr>
          <a:xfrm>
            <a:off x="3268663" y="511175"/>
            <a:ext cx="3405187" cy="2554288"/>
          </a:xfrm>
          <a:prstGeom prst="rect">
            <a:avLst/>
          </a:prstGeom>
          <a:noFill/>
          <a:ln w="12700">
            <a:solidFill>
              <a:prstClr val="black"/>
            </a:solidFill>
          </a:ln>
        </p:spPr>
        <p:txBody>
          <a:bodyPr vert="horz" lIns="91587" tIns="45793" rIns="91587" bIns="45793" rtlCol="0" anchor="ctr"/>
          <a:lstStyle/>
          <a:p>
            <a:endParaRPr lang="en-US"/>
          </a:p>
        </p:txBody>
      </p:sp>
      <p:sp>
        <p:nvSpPr>
          <p:cNvPr id="5" name="Notes Placeholder 4"/>
          <p:cNvSpPr>
            <a:spLocks noGrp="1"/>
          </p:cNvSpPr>
          <p:nvPr>
            <p:ph type="body" sz="quarter" idx="3"/>
          </p:nvPr>
        </p:nvSpPr>
        <p:spPr>
          <a:xfrm>
            <a:off x="994252" y="3234929"/>
            <a:ext cx="7954010" cy="3064669"/>
          </a:xfrm>
          <a:prstGeom prst="rect">
            <a:avLst/>
          </a:prstGeom>
        </p:spPr>
        <p:txBody>
          <a:bodyPr vert="horz" lIns="91587" tIns="45793" rIns="91587" bIns="45793"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2" y="6468674"/>
            <a:ext cx="4308421" cy="340519"/>
          </a:xfrm>
          <a:prstGeom prst="rect">
            <a:avLst/>
          </a:prstGeom>
        </p:spPr>
        <p:txBody>
          <a:bodyPr vert="horz" lIns="91587" tIns="45793" rIns="91587" bIns="45793" rtlCol="0" anchor="b"/>
          <a:lstStyle>
            <a:lvl1pPr algn="l">
              <a:defRPr sz="1200"/>
            </a:lvl1pPr>
          </a:lstStyle>
          <a:p>
            <a:endParaRPr lang="en-US"/>
          </a:p>
        </p:txBody>
      </p:sp>
      <p:sp>
        <p:nvSpPr>
          <p:cNvPr id="7" name="Slide Number Placeholder 6"/>
          <p:cNvSpPr>
            <a:spLocks noGrp="1"/>
          </p:cNvSpPr>
          <p:nvPr>
            <p:ph type="sldNum" sz="quarter" idx="5"/>
          </p:nvPr>
        </p:nvSpPr>
        <p:spPr>
          <a:xfrm>
            <a:off x="5631792" y="6468674"/>
            <a:ext cx="4308421" cy="340519"/>
          </a:xfrm>
          <a:prstGeom prst="rect">
            <a:avLst/>
          </a:prstGeom>
        </p:spPr>
        <p:txBody>
          <a:bodyPr vert="horz" lIns="91587" tIns="45793" rIns="91587" bIns="45793" rtlCol="0" anchor="b"/>
          <a:lstStyle>
            <a:lvl1pPr algn="r">
              <a:defRPr sz="1200"/>
            </a:lvl1pPr>
          </a:lstStyle>
          <a:p>
            <a:fld id="{729DE3F7-9AFF-0D49-8E73-155E9665E117}" type="slidenum">
              <a:rPr lang="en-US" smtClean="0"/>
              <a:pPr/>
              <a:t>‹#›</a:t>
            </a:fld>
            <a:endParaRPr lang="en-US"/>
          </a:p>
        </p:txBody>
      </p:sp>
    </p:spTree>
    <p:extLst>
      <p:ext uri="{BB962C8B-B14F-4D97-AF65-F5344CB8AC3E}">
        <p14:creationId xmlns:p14="http://schemas.microsoft.com/office/powerpoint/2010/main" val="19021514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adiesCoffee_2_EDI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67336"/>
          </a:xfrm>
          <a:prstGeom prst="rect">
            <a:avLst/>
          </a:prstGeom>
        </p:spPr>
      </p:pic>
      <p:pic>
        <p:nvPicPr>
          <p:cNvPr id="10" name="Picture 9" descr="OxleaseOYellow.png"/>
          <p:cNvPicPr>
            <a:picLocks noChangeAspect="1"/>
          </p:cNvPicPr>
          <p:nvPr userDrawn="1"/>
        </p:nvPicPr>
        <p:blipFill rotWithShape="1">
          <a:blip r:embed="rId3">
            <a:extLst>
              <a:ext uri="{28A0092B-C50C-407E-A947-70E740481C1C}">
                <a14:useLocalDpi xmlns:a14="http://schemas.microsoft.com/office/drawing/2010/main" val="0"/>
              </a:ext>
            </a:extLst>
          </a:blip>
          <a:srcRect l="-275" r="20707" b="17410"/>
          <a:stretch/>
        </p:blipFill>
        <p:spPr>
          <a:xfrm>
            <a:off x="5127659" y="1750460"/>
            <a:ext cx="4016341" cy="5107540"/>
          </a:xfrm>
          <a:prstGeom prst="rect">
            <a:avLst/>
          </a:prstGeom>
        </p:spPr>
      </p:pic>
      <p:pic>
        <p:nvPicPr>
          <p:cNvPr id="5" name="Picture 4" descr="Oxleas_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533" y="321733"/>
            <a:ext cx="2654299" cy="1473965"/>
          </a:xfrm>
          <a:prstGeom prst="rect">
            <a:avLst/>
          </a:prstGeom>
        </p:spPr>
      </p:pic>
      <p:pic>
        <p:nvPicPr>
          <p:cNvPr id="7" name="Picture 6" descr="ImprovingLivesStrapBlu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533" y="4251478"/>
            <a:ext cx="2180167" cy="543801"/>
          </a:xfrm>
          <a:prstGeom prst="rect">
            <a:avLst/>
          </a:prstGeom>
        </p:spPr>
      </p:pic>
    </p:spTree>
    <p:extLst>
      <p:ext uri="{BB962C8B-B14F-4D97-AF65-F5344CB8AC3E}">
        <p14:creationId xmlns:p14="http://schemas.microsoft.com/office/powerpoint/2010/main" val="8395415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000"/>
            <a:ext cx="8034867" cy="542927"/>
          </a:xfrm>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A8B03ED9-1470-D443-972B-91F0F35FAFA8}" type="datetime3">
              <a:rPr lang="en-GB" smtClean="0"/>
              <a:pPr/>
              <a:t>27 January, 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9" name="Slide Number Placeholder 8"/>
          <p:cNvSpPr>
            <a:spLocks noGrp="1"/>
          </p:cNvSpPr>
          <p:nvPr>
            <p:ph type="sldNum" sz="quarter" idx="12"/>
          </p:nvPr>
        </p:nvSpPr>
        <p:spPr/>
        <p:txBody>
          <a:bodyPr/>
          <a:lstStyle/>
          <a:p>
            <a:fld id="{44BD8056-0FAA-3746-A907-DA096981E67E}"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91676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000"/>
            <a:ext cx="8034867" cy="542927"/>
          </a:xfrm>
        </p:spPr>
        <p:txBody>
          <a:body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3B23F9E4-B2F1-CA43-B603-06AED7744213}" type="datetime3">
              <a:rPr lang="en-GB" smtClean="0"/>
              <a:pPr/>
              <a:t>27 January, 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5" name="Slide Number Placeholder 4"/>
          <p:cNvSpPr>
            <a:spLocks noGrp="1"/>
          </p:cNvSpPr>
          <p:nvPr>
            <p:ph type="sldNum" sz="quarter" idx="12"/>
          </p:nvPr>
        </p:nvSpPr>
        <p:spPr/>
        <p:txBody>
          <a:bodyPr/>
          <a:lstStyle/>
          <a:p>
            <a:fld id="{44BD8056-0FAA-3746-A907-DA096981E67E}"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735883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273B4-60B6-2B4E-9A4E-6EAD11A9B9E1}" type="datetime3">
              <a:rPr lang="en-GB" smtClean="0"/>
              <a:pPr/>
              <a:t>27 January, 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4" name="Slide Number Placeholder 3"/>
          <p:cNvSpPr>
            <a:spLocks noGrp="1"/>
          </p:cNvSpPr>
          <p:nvPr>
            <p:ph type="sldNum" sz="quarter" idx="12"/>
          </p:nvPr>
        </p:nvSpPr>
        <p:spPr/>
        <p:txBody>
          <a:bodyPr/>
          <a:lstStyle/>
          <a:p>
            <a:fld id="{44BD8056-0FAA-3746-A907-DA096981E67E}"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272794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786609-550B-704F-9E4C-18013E75C9DE}" type="datetime3">
              <a:rPr lang="en-GB" smtClean="0"/>
              <a:pPr/>
              <a:t>27 January, 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7" name="Slide Number Placeholder 6"/>
          <p:cNvSpPr>
            <a:spLocks noGrp="1"/>
          </p:cNvSpPr>
          <p:nvPr>
            <p:ph type="sldNum" sz="quarter" idx="12"/>
          </p:nvPr>
        </p:nvSpPr>
        <p:spPr/>
        <p:txBody>
          <a:bodyPr/>
          <a:lstStyle/>
          <a:p>
            <a:fld id="{44BD8056-0FAA-3746-A907-DA096981E67E}"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192597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8911D-A43B-6444-B87F-655CAF5A2352}" type="datetime3">
              <a:rPr lang="en-GB" smtClean="0"/>
              <a:pPr/>
              <a:t>27 January, 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7" name="Slide Number Placeholder 6"/>
          <p:cNvSpPr>
            <a:spLocks noGrp="1"/>
          </p:cNvSpPr>
          <p:nvPr>
            <p:ph type="sldNum" sz="quarter" idx="12"/>
          </p:nvPr>
        </p:nvSpPr>
        <p:spPr/>
        <p:txBody>
          <a:bodyPr/>
          <a:lstStyle/>
          <a:p>
            <a:fld id="{44BD8056-0FAA-3746-A907-DA096981E67E}"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52996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2DE63AE-B0FC-754C-8260-C8A4D98C1A05}" type="datetime3">
              <a:rPr lang="en-GB" smtClean="0"/>
              <a:pPr/>
              <a:t>27 January, 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6" name="Slide Number Placeholder 5"/>
          <p:cNvSpPr>
            <a:spLocks noGrp="1"/>
          </p:cNvSpPr>
          <p:nvPr>
            <p:ph type="sldNum" sz="quarter" idx="12"/>
          </p:nvPr>
        </p:nvSpPr>
        <p:spPr/>
        <p:txBody>
          <a:bodyPr/>
          <a:lstStyle/>
          <a:p>
            <a:fld id="{44BD8056-0FAA-3746-A907-DA096981E67E}"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612323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BE9F557-4ECE-1D45-B2F7-ABE3CEB10F31}" type="datetime3">
              <a:rPr lang="en-GB" smtClean="0"/>
              <a:pPr/>
              <a:t>27 January, 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6" name="Slide Number Placeholder 5"/>
          <p:cNvSpPr>
            <a:spLocks noGrp="1"/>
          </p:cNvSpPr>
          <p:nvPr>
            <p:ph type="sldNum" sz="quarter" idx="12"/>
          </p:nvPr>
        </p:nvSpPr>
        <p:spPr/>
        <p:txBody>
          <a:bodyPr/>
          <a:lstStyle/>
          <a:p>
            <a:fld id="{44BD8056-0FAA-3746-A907-DA096981E67E}"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07596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034867" cy="542927"/>
          </a:xfr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199" y="1994413"/>
            <a:ext cx="8217429" cy="4055796"/>
          </a:xfrm>
        </p:spPr>
        <p:txBody>
          <a:bodyPr>
            <a:normAutofit/>
          </a:bodyPr>
          <a:lstStyle>
            <a:lvl1pPr>
              <a:defRPr sz="2000"/>
            </a:lvl1pPr>
            <a:lvl2pPr marL="542925" indent="-180975">
              <a:defRPr sz="2000"/>
            </a:lvl2pPr>
            <a:lvl3pPr marL="896938" indent="-182563">
              <a:defRPr sz="2000"/>
            </a:lvl3pPr>
            <a:lvl4pPr marL="1163638" indent="-182563">
              <a:defRPr sz="2000"/>
            </a:lvl4pPr>
            <a:lvl5pPr marL="1438275" indent="-180975">
              <a:defRPr sz="20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5"/>
          <p:cNvSpPr>
            <a:spLocks noGrp="1"/>
          </p:cNvSpPr>
          <p:nvPr>
            <p:ph type="sldNum" sz="quarter" idx="4"/>
          </p:nvPr>
        </p:nvSpPr>
        <p:spPr>
          <a:xfrm>
            <a:off x="6541028" y="6424086"/>
            <a:ext cx="2133600" cy="297390"/>
          </a:xfrm>
          <a:prstGeom prst="rect">
            <a:avLst/>
          </a:prstGeom>
        </p:spPr>
        <p:txBody>
          <a:bodyPr vert="horz" lIns="0" tIns="0" rIns="0" bIns="0" rtlCol="0" anchor="t" anchorCtr="0"/>
          <a:lstStyle>
            <a:lvl1pPr algn="r">
              <a:defRPr sz="1200">
                <a:solidFill>
                  <a:schemeClr val="tx2"/>
                </a:solidFill>
              </a:defRPr>
            </a:lvl1pPr>
          </a:lstStyle>
          <a:p>
            <a:fld id="{44BD8056-0FAA-3746-A907-DA096981E67E}" type="slidenum">
              <a:rPr lang="en-US" smtClean="0"/>
              <a:pPr/>
              <a:t>‹#›</a:t>
            </a:fld>
            <a:endParaRPr lang="en-US" dirty="0"/>
          </a:p>
        </p:txBody>
      </p:sp>
    </p:spTree>
    <p:extLst>
      <p:ext uri="{BB962C8B-B14F-4D97-AF65-F5344CB8AC3E}">
        <p14:creationId xmlns:p14="http://schemas.microsoft.com/office/powerpoint/2010/main" val="133802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229600" cy="544899"/>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994400"/>
            <a:ext cx="4038600" cy="3865563"/>
          </a:xfrm>
        </p:spPr>
        <p:txBody>
          <a:bodyPr>
            <a:normAutofit/>
          </a:bodyPr>
          <a:lstStyle>
            <a:lvl1pPr>
              <a:defRPr sz="2000"/>
            </a:lvl1pPr>
            <a:lvl2pPr marL="542925" indent="-180975" defTabSz="266700">
              <a:defRPr sz="2000"/>
            </a:lvl2pPr>
            <a:lvl3pPr marL="895350" indent="-180975">
              <a:defRPr sz="2000"/>
            </a:lvl3pPr>
            <a:lvl4pPr marL="1257300" indent="-180975">
              <a:defRPr sz="2000"/>
            </a:lvl4pPr>
            <a:lvl5pPr marL="1619250" indent="-180975">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Slide Number Placeholder 5"/>
          <p:cNvSpPr>
            <a:spLocks noGrp="1"/>
          </p:cNvSpPr>
          <p:nvPr>
            <p:ph type="sldNum" sz="quarter" idx="4"/>
          </p:nvPr>
        </p:nvSpPr>
        <p:spPr>
          <a:xfrm>
            <a:off x="6553200" y="6424086"/>
            <a:ext cx="2133600" cy="297390"/>
          </a:xfrm>
          <a:prstGeom prst="rect">
            <a:avLst/>
          </a:prstGeom>
        </p:spPr>
        <p:txBody>
          <a:bodyPr vert="horz" lIns="0" tIns="0" rIns="0" bIns="0" rtlCol="0" anchor="t" anchorCtr="0"/>
          <a:lstStyle>
            <a:lvl1pPr algn="r">
              <a:defRPr sz="1200">
                <a:solidFill>
                  <a:srgbClr val="005B9C"/>
                </a:solidFill>
              </a:defRPr>
            </a:lvl1pPr>
          </a:lstStyle>
          <a:p>
            <a:fld id="{44BD8056-0FAA-3746-A907-DA096981E67E}" type="slidenum">
              <a:rPr lang="en-US" smtClean="0"/>
              <a:pPr/>
              <a:t>‹#›</a:t>
            </a:fld>
            <a:endParaRPr lang="en-US" dirty="0"/>
          </a:p>
        </p:txBody>
      </p:sp>
      <p:sp>
        <p:nvSpPr>
          <p:cNvPr id="7" name="Content Placeholder 2"/>
          <p:cNvSpPr>
            <a:spLocks noGrp="1"/>
          </p:cNvSpPr>
          <p:nvPr>
            <p:ph sz="half" idx="10"/>
          </p:nvPr>
        </p:nvSpPr>
        <p:spPr>
          <a:xfrm>
            <a:off x="4648200" y="1994400"/>
            <a:ext cx="4038600" cy="3865563"/>
          </a:xfrm>
        </p:spPr>
        <p:txBody>
          <a:bodyPr>
            <a:normAutofit/>
          </a:bodyPr>
          <a:lstStyle>
            <a:lvl1pPr>
              <a:defRPr sz="2000"/>
            </a:lvl1pPr>
            <a:lvl2pPr marL="542925" indent="-180975" defTabSz="266700">
              <a:defRPr sz="2000"/>
            </a:lvl2pPr>
            <a:lvl3pPr marL="895350" indent="-180975">
              <a:defRPr sz="2000"/>
            </a:lvl3pPr>
            <a:lvl4pPr marL="1257300" indent="-180975">
              <a:defRPr sz="2000"/>
            </a:lvl4pPr>
            <a:lvl5pPr marL="1619250" indent="-180975">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4720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65A6"/>
        </a:solidFill>
        <a:effectLst/>
      </p:bgPr>
    </p:bg>
    <p:spTree>
      <p:nvGrpSpPr>
        <p:cNvPr id="1" name=""/>
        <p:cNvGrpSpPr/>
        <p:nvPr/>
      </p:nvGrpSpPr>
      <p:grpSpPr>
        <a:xfrm>
          <a:off x="0" y="0"/>
          <a:ext cx="0" cy="0"/>
          <a:chOff x="0" y="0"/>
          <a:chExt cx="0" cy="0"/>
        </a:xfrm>
      </p:grpSpPr>
      <p:sp>
        <p:nvSpPr>
          <p:cNvPr id="8" name="Rectangle 7"/>
          <p:cNvSpPr/>
          <p:nvPr userDrawn="1"/>
        </p:nvSpPr>
        <p:spPr>
          <a:xfrm>
            <a:off x="0" y="31751"/>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ImprovingLivesStrapWhite.png"/>
          <p:cNvPicPr>
            <a:picLocks noChangeAspect="1"/>
          </p:cNvPicPr>
          <p:nvPr userDrawn="1"/>
        </p:nvPicPr>
        <p:blipFill>
          <a:blip r:embed="rId2"/>
          <a:stretch>
            <a:fillRect/>
          </a:stretch>
        </p:blipFill>
        <p:spPr>
          <a:xfrm>
            <a:off x="444508" y="6024645"/>
            <a:ext cx="2146291" cy="535352"/>
          </a:xfrm>
          <a:prstGeom prst="rect">
            <a:avLst/>
          </a:prstGeom>
        </p:spPr>
      </p:pic>
      <p:sp>
        <p:nvSpPr>
          <p:cNvPr id="16" name="Title 1"/>
          <p:cNvSpPr>
            <a:spLocks noGrp="1"/>
          </p:cNvSpPr>
          <p:nvPr>
            <p:ph type="ctrTitle" hasCustomPrompt="1"/>
          </p:nvPr>
        </p:nvSpPr>
        <p:spPr>
          <a:xfrm>
            <a:off x="444509" y="2313892"/>
            <a:ext cx="3640646" cy="941781"/>
          </a:xfrm>
        </p:spPr>
        <p:txBody>
          <a:bodyPr lIns="0" tIns="0" rIns="0" bIns="0" anchor="t" anchorCtr="0">
            <a:normAutofit/>
          </a:bodyPr>
          <a:lstStyle>
            <a:lvl1pPr algn="l">
              <a:defRPr sz="2800">
                <a:solidFill>
                  <a:schemeClr val="accent2"/>
                </a:solidFill>
              </a:defRPr>
            </a:lvl1pPr>
          </a:lstStyle>
          <a:p>
            <a:r>
              <a:rPr lang="en-GB" dirty="0" smtClean="0"/>
              <a:t>Section slide title</a:t>
            </a:r>
            <a:br>
              <a:rPr lang="en-GB" dirty="0" smtClean="0"/>
            </a:br>
            <a:r>
              <a:rPr lang="en-GB" dirty="0" err="1" smtClean="0"/>
              <a:t>xxxxx</a:t>
            </a:r>
            <a:endParaRPr lang="en-US" dirty="0"/>
          </a:p>
        </p:txBody>
      </p:sp>
      <p:sp>
        <p:nvSpPr>
          <p:cNvPr id="7" name="TextBox 6"/>
          <p:cNvSpPr txBox="1"/>
          <p:nvPr userDrawn="1"/>
        </p:nvSpPr>
        <p:spPr>
          <a:xfrm>
            <a:off x="4172466" y="1803400"/>
            <a:ext cx="184666" cy="369332"/>
          </a:xfrm>
          <a:prstGeom prst="rect">
            <a:avLst/>
          </a:prstGeom>
          <a:noFill/>
        </p:spPr>
        <p:txBody>
          <a:bodyPr wrap="none" rtlCol="0">
            <a:spAutoFit/>
          </a:bodyPr>
          <a:lstStyle/>
          <a:p>
            <a:endParaRPr lang="en-US" dirty="0"/>
          </a:p>
        </p:txBody>
      </p:sp>
      <p:pic>
        <p:nvPicPr>
          <p:cNvPr id="14" name="Picture 13" descr="OxleaseOWhite.png"/>
          <p:cNvPicPr>
            <a:picLocks noChangeAspect="1"/>
          </p:cNvPicPr>
          <p:nvPr userDrawn="1"/>
        </p:nvPicPr>
        <p:blipFill rotWithShape="1">
          <a:blip r:embed="rId3"/>
          <a:srcRect l="-5997" b="24954"/>
          <a:stretch/>
        </p:blipFill>
        <p:spPr>
          <a:xfrm>
            <a:off x="3327401" y="1812637"/>
            <a:ext cx="5816600" cy="5045363"/>
          </a:xfrm>
          <a:prstGeom prst="rect">
            <a:avLst/>
          </a:prstGeom>
        </p:spPr>
      </p:pic>
      <p:pic>
        <p:nvPicPr>
          <p:cNvPr id="17" name="Picture 16" descr="Oxleas_Yellow_WhiteNHS.png"/>
          <p:cNvPicPr>
            <a:picLocks noChangeAspect="1"/>
          </p:cNvPicPr>
          <p:nvPr userDrawn="1"/>
        </p:nvPicPr>
        <p:blipFill>
          <a:blip r:embed="rId4"/>
          <a:stretch>
            <a:fillRect/>
          </a:stretch>
        </p:blipFill>
        <p:spPr>
          <a:xfrm>
            <a:off x="469909" y="421724"/>
            <a:ext cx="2552691" cy="1422810"/>
          </a:xfrm>
          <a:prstGeom prst="rect">
            <a:avLst/>
          </a:prstGeom>
        </p:spPr>
      </p:pic>
    </p:spTree>
    <p:extLst>
      <p:ext uri="{BB962C8B-B14F-4D97-AF65-F5344CB8AC3E}">
        <p14:creationId xmlns:p14="http://schemas.microsoft.com/office/powerpoint/2010/main" val="98747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5A6"/>
        </a:solidFill>
        <a:effectLst/>
      </p:bgPr>
    </p:bg>
    <p:spTree>
      <p:nvGrpSpPr>
        <p:cNvPr id="1" name=""/>
        <p:cNvGrpSpPr/>
        <p:nvPr/>
      </p:nvGrpSpPr>
      <p:grpSpPr>
        <a:xfrm>
          <a:off x="0" y="0"/>
          <a:ext cx="0" cy="0"/>
          <a:chOff x="0" y="0"/>
          <a:chExt cx="0" cy="0"/>
        </a:xfrm>
      </p:grpSpPr>
      <p:sp>
        <p:nvSpPr>
          <p:cNvPr id="8" name="Rectangle 7"/>
          <p:cNvSpPr/>
          <p:nvPr userDrawn="1"/>
        </p:nvSpPr>
        <p:spPr>
          <a:xfrm>
            <a:off x="-1" y="0"/>
            <a:ext cx="9144001" cy="6858000"/>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xlea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183" y="419100"/>
            <a:ext cx="2582417" cy="1434049"/>
          </a:xfrm>
          <a:prstGeom prst="rect">
            <a:avLst/>
          </a:prstGeom>
        </p:spPr>
      </p:pic>
      <p:pic>
        <p:nvPicPr>
          <p:cNvPr id="13" name="Picture 12" descr="ImprovingLivesStrap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183" y="6038922"/>
            <a:ext cx="2150617" cy="536431"/>
          </a:xfrm>
          <a:prstGeom prst="rect">
            <a:avLst/>
          </a:prstGeom>
        </p:spPr>
      </p:pic>
      <p:pic>
        <p:nvPicPr>
          <p:cNvPr id="14" name="Picture 13" descr="OxleaseOWhite.png"/>
          <p:cNvPicPr>
            <a:picLocks noChangeAspect="1"/>
          </p:cNvPicPr>
          <p:nvPr userDrawn="1"/>
        </p:nvPicPr>
        <p:blipFill rotWithShape="1">
          <a:blip r:embed="rId4"/>
          <a:srcRect l="-5997" b="24954"/>
          <a:stretch/>
        </p:blipFill>
        <p:spPr>
          <a:xfrm>
            <a:off x="3327401" y="1812637"/>
            <a:ext cx="5816600" cy="5045363"/>
          </a:xfrm>
          <a:prstGeom prst="rect">
            <a:avLst/>
          </a:prstGeom>
        </p:spPr>
      </p:pic>
      <p:sp>
        <p:nvSpPr>
          <p:cNvPr id="16" name="Title 1"/>
          <p:cNvSpPr>
            <a:spLocks noGrp="1"/>
          </p:cNvSpPr>
          <p:nvPr>
            <p:ph type="ctrTitle" hasCustomPrompt="1"/>
          </p:nvPr>
        </p:nvSpPr>
        <p:spPr>
          <a:xfrm>
            <a:off x="461338" y="2332346"/>
            <a:ext cx="3640646" cy="941781"/>
          </a:xfrm>
        </p:spPr>
        <p:txBody>
          <a:bodyPr lIns="0" tIns="0" rIns="0" bIns="0" anchor="t" anchorCtr="0">
            <a:normAutofit/>
          </a:bodyPr>
          <a:lstStyle>
            <a:lvl1pPr algn="l">
              <a:defRPr sz="2800">
                <a:solidFill>
                  <a:schemeClr val="tx2"/>
                </a:solidFill>
              </a:defRPr>
            </a:lvl1pPr>
          </a:lstStyle>
          <a:p>
            <a:r>
              <a:rPr lang="en-GB" dirty="0" smtClean="0"/>
              <a:t>Section slide title</a:t>
            </a:r>
            <a:br>
              <a:rPr lang="en-GB" dirty="0" smtClean="0"/>
            </a:br>
            <a:r>
              <a:rPr lang="en-GB" dirty="0" err="1" smtClean="0"/>
              <a:t>xxxxx</a:t>
            </a:r>
            <a:endParaRPr lang="en-US" dirty="0"/>
          </a:p>
        </p:txBody>
      </p:sp>
      <p:sp>
        <p:nvSpPr>
          <p:cNvPr id="7" name="TextBox 6"/>
          <p:cNvSpPr txBox="1"/>
          <p:nvPr userDrawn="1"/>
        </p:nvSpPr>
        <p:spPr>
          <a:xfrm>
            <a:off x="4172466" y="1803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805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65A6"/>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8" name="Picture 17" descr="OxleaseOWhite.png"/>
          <p:cNvPicPr>
            <a:picLocks noChangeAspect="1"/>
          </p:cNvPicPr>
          <p:nvPr userDrawn="1"/>
        </p:nvPicPr>
        <p:blipFill>
          <a:blip r:embed="rId2"/>
          <a:srcRect b="20354"/>
          <a:stretch>
            <a:fillRect/>
          </a:stretch>
        </p:blipFill>
        <p:spPr>
          <a:xfrm>
            <a:off x="3656481" y="2803236"/>
            <a:ext cx="5487519" cy="5354637"/>
          </a:xfrm>
          <a:prstGeom prst="rect">
            <a:avLst/>
          </a:prstGeom>
        </p:spPr>
      </p:pic>
      <p:sp>
        <p:nvSpPr>
          <p:cNvPr id="4" name="Date Placeholder 3"/>
          <p:cNvSpPr>
            <a:spLocks noGrp="1"/>
          </p:cNvSpPr>
          <p:nvPr>
            <p:ph type="dt" sz="half" idx="10"/>
          </p:nvPr>
        </p:nvSpPr>
        <p:spPr/>
        <p:txBody>
          <a:bodyPr/>
          <a:lstStyle/>
          <a:p>
            <a:fld id="{BFBADC29-320A-A244-BA24-74F67D1E0305}" type="datetime3">
              <a:rPr lang="en-GB" smtClean="0"/>
              <a:pPr/>
              <a:t>27 January, 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16" name="Title 1"/>
          <p:cNvSpPr>
            <a:spLocks noGrp="1"/>
          </p:cNvSpPr>
          <p:nvPr>
            <p:ph type="ctrTitle" hasCustomPrompt="1"/>
          </p:nvPr>
        </p:nvSpPr>
        <p:spPr>
          <a:xfrm>
            <a:off x="5147754" y="934354"/>
            <a:ext cx="3640646" cy="941781"/>
          </a:xfrm>
        </p:spPr>
        <p:txBody>
          <a:bodyPr lIns="0" tIns="0" rIns="0" bIns="0" anchor="t" anchorCtr="0">
            <a:normAutofit/>
          </a:bodyPr>
          <a:lstStyle>
            <a:lvl1pPr algn="l">
              <a:defRPr sz="2800">
                <a:solidFill>
                  <a:schemeClr val="accent2"/>
                </a:solidFill>
              </a:defRPr>
            </a:lvl1pPr>
          </a:lstStyle>
          <a:p>
            <a:r>
              <a:rPr lang="en-GB" dirty="0" smtClean="0"/>
              <a:t>Section slide title</a:t>
            </a:r>
            <a:br>
              <a:rPr lang="en-GB" dirty="0" smtClean="0"/>
            </a:br>
            <a:r>
              <a:rPr lang="en-GB" dirty="0" err="1" smtClean="0"/>
              <a:t>xxxxx</a:t>
            </a:r>
            <a:endParaRPr lang="en-US" dirty="0"/>
          </a:p>
        </p:txBody>
      </p:sp>
      <p:sp>
        <p:nvSpPr>
          <p:cNvPr id="7" name="TextBox 6"/>
          <p:cNvSpPr txBox="1"/>
          <p:nvPr userDrawn="1"/>
        </p:nvSpPr>
        <p:spPr>
          <a:xfrm>
            <a:off x="4172466" y="1803400"/>
            <a:ext cx="184666" cy="369332"/>
          </a:xfrm>
          <a:prstGeom prst="rect">
            <a:avLst/>
          </a:prstGeom>
          <a:noFill/>
        </p:spPr>
        <p:txBody>
          <a:bodyPr wrap="none" rtlCol="0">
            <a:spAutoFit/>
          </a:bodyPr>
          <a:lstStyle/>
          <a:p>
            <a:endParaRPr lang="en-US" dirty="0">
              <a:solidFill>
                <a:srgbClr val="3C3C3B"/>
              </a:solidFill>
            </a:endParaRPr>
          </a:p>
        </p:txBody>
      </p:sp>
      <p:pic>
        <p:nvPicPr>
          <p:cNvPr id="10" name="Picture 9" descr="ImprovingLivesStrapWhite.png"/>
          <p:cNvPicPr>
            <a:picLocks noChangeAspect="1"/>
          </p:cNvPicPr>
          <p:nvPr userDrawn="1"/>
        </p:nvPicPr>
        <p:blipFill>
          <a:blip r:embed="rId3"/>
          <a:stretch>
            <a:fillRect/>
          </a:stretch>
        </p:blipFill>
        <p:spPr>
          <a:xfrm>
            <a:off x="445530" y="1876135"/>
            <a:ext cx="1874108" cy="467461"/>
          </a:xfrm>
          <a:prstGeom prst="rect">
            <a:avLst/>
          </a:prstGeom>
        </p:spPr>
      </p:pic>
      <p:pic>
        <p:nvPicPr>
          <p:cNvPr id="11" name="Picture 10" descr="Oxleas_Yellow_WhiteNHS.png"/>
          <p:cNvPicPr>
            <a:picLocks noChangeAspect="1"/>
          </p:cNvPicPr>
          <p:nvPr userDrawn="1"/>
        </p:nvPicPr>
        <p:blipFill>
          <a:blip r:embed="rId4"/>
          <a:stretch>
            <a:fillRect/>
          </a:stretch>
        </p:blipFill>
        <p:spPr>
          <a:xfrm>
            <a:off x="444509" y="337612"/>
            <a:ext cx="2247891" cy="1252922"/>
          </a:xfrm>
          <a:prstGeom prst="rect">
            <a:avLst/>
          </a:prstGeom>
        </p:spPr>
      </p:pic>
    </p:spTree>
    <p:extLst>
      <p:ext uri="{BB962C8B-B14F-4D97-AF65-F5344CB8AC3E}">
        <p14:creationId xmlns:p14="http://schemas.microsoft.com/office/powerpoint/2010/main" val="232707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372533" y="1539875"/>
            <a:ext cx="8484875" cy="415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085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000"/>
            <a:ext cx="8034867" cy="542927"/>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67E75C04-2307-A445-8C4D-9146AC387E2E}" type="datetime3">
              <a:rPr lang="en-GB" smtClean="0"/>
              <a:pPr/>
              <a:t>27 January, 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C3C3B"/>
              </a:solidFill>
            </a:endParaRPr>
          </a:p>
        </p:txBody>
      </p:sp>
      <p:sp>
        <p:nvSpPr>
          <p:cNvPr id="6" name="Slide Number Placeholder 5"/>
          <p:cNvSpPr>
            <a:spLocks noGrp="1"/>
          </p:cNvSpPr>
          <p:nvPr>
            <p:ph type="sldNum" sz="quarter" idx="12"/>
          </p:nvPr>
        </p:nvSpPr>
        <p:spPr/>
        <p:txBody>
          <a:bodyPr/>
          <a:lstStyle/>
          <a:p>
            <a:fld id="{44BD8056-0FAA-3746-A907-DA096981E67E}"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1246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000"/>
            <a:ext cx="8034867" cy="542927"/>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994400"/>
            <a:ext cx="4038600" cy="386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994400"/>
            <a:ext cx="4038600" cy="386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58FA4CB5-1DC8-3649-8559-385B4C8892AC}" type="datetime3">
              <a:rPr lang="en-GB" smtClean="0"/>
              <a:pPr/>
              <a:t>27 January, 2020</a:t>
            </a:fld>
            <a:endParaRPr lang="en-US"/>
          </a:p>
        </p:txBody>
      </p:sp>
      <p:cxnSp>
        <p:nvCxnSpPr>
          <p:cNvPr id="8" name="Straight Connector 7"/>
          <p:cNvCxnSpPr/>
          <p:nvPr userDrawn="1"/>
        </p:nvCxnSpPr>
        <p:spPr>
          <a:xfrm>
            <a:off x="457200" y="1761393"/>
            <a:ext cx="8217429" cy="1588"/>
          </a:xfrm>
          <a:prstGeom prst="line">
            <a:avLst/>
          </a:prstGeom>
          <a:ln w="12700" cmpd="sng">
            <a:solidFill>
              <a:srgbClr val="3C3C3B"/>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icture 6" descr="Oxleas_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801" y="321734"/>
            <a:ext cx="1435099" cy="796929"/>
          </a:xfrm>
          <a:prstGeom prst="rect">
            <a:avLst/>
          </a:prstGeom>
        </p:spPr>
      </p:pic>
      <p:pic>
        <p:nvPicPr>
          <p:cNvPr id="9" name="Picture 8" descr="ImprovingLivesStrap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1349" y="321734"/>
            <a:ext cx="1214396" cy="302908"/>
          </a:xfrm>
          <a:prstGeom prst="rect">
            <a:avLst/>
          </a:prstGeom>
        </p:spPr>
      </p:pic>
    </p:spTree>
    <p:extLst>
      <p:ext uri="{BB962C8B-B14F-4D97-AF65-F5344CB8AC3E}">
        <p14:creationId xmlns:p14="http://schemas.microsoft.com/office/powerpoint/2010/main" val="255095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7633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Placeholder 1"/>
          <p:cNvSpPr>
            <a:spLocks noGrp="1"/>
          </p:cNvSpPr>
          <p:nvPr>
            <p:ph type="title"/>
          </p:nvPr>
        </p:nvSpPr>
        <p:spPr>
          <a:xfrm>
            <a:off x="457200" y="1220197"/>
            <a:ext cx="8217429" cy="543130"/>
          </a:xfrm>
          <a:prstGeom prst="rect">
            <a:avLst/>
          </a:prstGeom>
        </p:spPr>
        <p:txBody>
          <a:bodyPr vert="horz" lIns="0" tIns="0" rIns="0" bIns="0" rtlCol="0" anchor="t"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199" y="1994413"/>
            <a:ext cx="8217429" cy="4055796"/>
          </a:xfrm>
          <a:prstGeom prst="rect">
            <a:avLst/>
          </a:prstGeom>
        </p:spPr>
        <p:txBody>
          <a:bodyPr vert="horz" lIns="0" tIns="0" rIns="0" bIns="0" rtlCol="0" anchor="t" anchorCtr="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6" name="Slide Number Placeholder 5"/>
          <p:cNvSpPr>
            <a:spLocks noGrp="1"/>
          </p:cNvSpPr>
          <p:nvPr>
            <p:ph type="sldNum" sz="quarter" idx="4"/>
          </p:nvPr>
        </p:nvSpPr>
        <p:spPr>
          <a:xfrm>
            <a:off x="6541028" y="6424086"/>
            <a:ext cx="2133600" cy="297390"/>
          </a:xfrm>
          <a:prstGeom prst="rect">
            <a:avLst/>
          </a:prstGeom>
        </p:spPr>
        <p:txBody>
          <a:bodyPr vert="horz" lIns="0" tIns="0" rIns="0" bIns="0" rtlCol="0" anchor="t" anchorCtr="0"/>
          <a:lstStyle>
            <a:lvl1pPr algn="r">
              <a:defRPr sz="1200">
                <a:solidFill>
                  <a:schemeClr val="tx2"/>
                </a:solidFill>
              </a:defRPr>
            </a:lvl1pPr>
          </a:lstStyle>
          <a:p>
            <a:fld id="{44BD8056-0FAA-3746-A907-DA096981E67E}" type="slidenum">
              <a:rPr lang="en-US" smtClean="0"/>
              <a:pPr/>
              <a:t>‹#›</a:t>
            </a:fld>
            <a:endParaRPr lang="en-US" dirty="0"/>
          </a:p>
        </p:txBody>
      </p:sp>
      <p:pic>
        <p:nvPicPr>
          <p:cNvPr id="15" name="Picture 14" descr="Oxleas_Yellow_WhiteNH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199" y="229113"/>
            <a:ext cx="1600201" cy="891916"/>
          </a:xfrm>
          <a:prstGeom prst="rect">
            <a:avLst/>
          </a:prstGeom>
        </p:spPr>
      </p:pic>
      <p:pic>
        <p:nvPicPr>
          <p:cNvPr id="9" name="Picture 8" descr="ImprovingLivesStrapWhite.png"/>
          <p:cNvPicPr>
            <a:picLocks noChangeAspect="1"/>
          </p:cNvPicPr>
          <p:nvPr userDrawn="1"/>
        </p:nvPicPr>
        <p:blipFill>
          <a:blip r:embed="rId8"/>
          <a:stretch>
            <a:fillRect/>
          </a:stretch>
        </p:blipFill>
        <p:spPr>
          <a:xfrm>
            <a:off x="6527808" y="570545"/>
            <a:ext cx="2146291" cy="535352"/>
          </a:xfrm>
          <a:prstGeom prst="rect">
            <a:avLst/>
          </a:prstGeom>
        </p:spPr>
      </p:pic>
    </p:spTree>
    <p:extLst>
      <p:ext uri="{BB962C8B-B14F-4D97-AF65-F5344CB8AC3E}">
        <p14:creationId xmlns:p14="http://schemas.microsoft.com/office/powerpoint/2010/main" val="2458497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Lst>
  <p:hf hdr="0" ftr="0"/>
  <p:txStyles>
    <p:titleStyle>
      <a:lvl1pPr algn="l" defTabSz="457200" rtl="0" eaLnBrk="1" latinLnBrk="0" hangingPunct="1">
        <a:spcBef>
          <a:spcPct val="0"/>
        </a:spcBef>
        <a:buNone/>
        <a:defRPr sz="2800" kern="1200">
          <a:solidFill>
            <a:schemeClr val="accent2"/>
          </a:solidFill>
          <a:latin typeface="+mj-lt"/>
          <a:ea typeface="+mj-ea"/>
          <a:cs typeface="+mj-cs"/>
        </a:defRPr>
      </a:lvl1pPr>
    </p:titleStyle>
    <p:bodyStyle>
      <a:lvl1pPr marL="182563"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1pPr>
      <a:lvl2pPr marL="542925" indent="-180975"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2pPr>
      <a:lvl3pPr marL="809625" indent="-180975"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3pPr>
      <a:lvl4pPr marL="992188"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4pPr>
      <a:lvl5pPr marL="1257300" indent="-180975" algn="l" defTabSz="342900" rtl="0" eaLnBrk="1" latinLnBrk="0" hangingPunct="1">
        <a:spcBef>
          <a:spcPct val="20000"/>
        </a:spcBef>
        <a:buClr>
          <a:srgbClr val="F6BC1C"/>
        </a:buClr>
        <a:buFont typeface="Arial"/>
        <a:buChar char="•"/>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0197"/>
            <a:ext cx="8034867" cy="542927"/>
          </a:xfrm>
          <a:prstGeom prst="rect">
            <a:avLst/>
          </a:prstGeom>
        </p:spPr>
        <p:txBody>
          <a:bodyPr vert="horz" lIns="0" tIns="0" rIns="0" bIns="0" rtlCol="0" anchor="t"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994413"/>
            <a:ext cx="7958656" cy="4055796"/>
          </a:xfrm>
          <a:prstGeom prst="rect">
            <a:avLst/>
          </a:prstGeom>
        </p:spPr>
        <p:txBody>
          <a:bodyPr vert="horz" lIns="0" tIns="0" rIns="0" bIns="0" rtlCol="0" anchor="t" anchorCtr="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31799" y="6432554"/>
            <a:ext cx="2133600" cy="288922"/>
          </a:xfrm>
          <a:prstGeom prst="rect">
            <a:avLst/>
          </a:prstGeom>
        </p:spPr>
        <p:txBody>
          <a:bodyPr vert="horz" lIns="0" tIns="0" rIns="0" bIns="0" rtlCol="0" anchor="t" anchorCtr="0"/>
          <a:lstStyle>
            <a:lvl1pPr algn="l">
              <a:defRPr sz="1200">
                <a:solidFill>
                  <a:srgbClr val="3C3C3B"/>
                </a:solidFill>
              </a:defRPr>
            </a:lvl1pPr>
          </a:lstStyle>
          <a:p>
            <a:fld id="{9727FC5C-4683-C344-BEF1-217315D986C6}" type="datetime3">
              <a:rPr lang="en-GB" smtClean="0"/>
              <a:pPr/>
              <a:t>27 January, 2020</a:t>
            </a:fld>
            <a:endParaRPr lang="en-US" dirty="0"/>
          </a:p>
        </p:txBody>
      </p:sp>
      <p:sp>
        <p:nvSpPr>
          <p:cNvPr id="6" name="Slide Number Placeholder 5"/>
          <p:cNvSpPr>
            <a:spLocks noGrp="1"/>
          </p:cNvSpPr>
          <p:nvPr>
            <p:ph type="sldNum" sz="quarter" idx="4"/>
          </p:nvPr>
        </p:nvSpPr>
        <p:spPr>
          <a:xfrm>
            <a:off x="6282256" y="6424086"/>
            <a:ext cx="2133600" cy="297390"/>
          </a:xfrm>
          <a:prstGeom prst="rect">
            <a:avLst/>
          </a:prstGeom>
        </p:spPr>
        <p:txBody>
          <a:bodyPr vert="horz" lIns="0" tIns="0" rIns="0" bIns="0" rtlCol="0" anchor="t" anchorCtr="0"/>
          <a:lstStyle>
            <a:lvl1pPr algn="r">
              <a:defRPr sz="1200">
                <a:solidFill>
                  <a:schemeClr val="bg1">
                    <a:lumMod val="50000"/>
                  </a:schemeClr>
                </a:solidFill>
              </a:defRPr>
            </a:lvl1pPr>
          </a:lstStyle>
          <a:p>
            <a:fld id="{44BD8056-0FAA-3746-A907-DA096981E67E}" type="slidenum">
              <a:rPr lang="en-US" smtClean="0">
                <a:solidFill>
                  <a:prstClr val="white">
                    <a:lumMod val="50000"/>
                  </a:prstClr>
                </a:solidFill>
              </a:rPr>
              <a:pPr/>
              <a:t>‹#›</a:t>
            </a:fld>
            <a:endParaRPr lang="en-US" dirty="0">
              <a:solidFill>
                <a:prstClr val="white">
                  <a:lumMod val="50000"/>
                </a:prstClr>
              </a:solidFill>
            </a:endParaRPr>
          </a:p>
        </p:txBody>
      </p:sp>
      <p:cxnSp>
        <p:nvCxnSpPr>
          <p:cNvPr id="8" name="Straight Connector 7"/>
          <p:cNvCxnSpPr/>
          <p:nvPr userDrawn="1"/>
        </p:nvCxnSpPr>
        <p:spPr>
          <a:xfrm>
            <a:off x="457200" y="1761393"/>
            <a:ext cx="8217429" cy="1588"/>
          </a:xfrm>
          <a:prstGeom prst="line">
            <a:avLst/>
          </a:prstGeom>
          <a:ln w="12700" cmpd="sng">
            <a:solidFill>
              <a:srgbClr val="3C3C3B"/>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19113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1pPr>
      <a:lvl2pPr marL="182563"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2pPr>
      <a:lvl3pPr marL="182563"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3pPr>
      <a:lvl4pPr marL="182563"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4pPr>
      <a:lvl5pPr marL="182563" indent="-182563" algn="l" defTabSz="457200" rtl="0" eaLnBrk="1" latinLnBrk="0" hangingPunct="1">
        <a:spcBef>
          <a:spcPct val="20000"/>
        </a:spcBef>
        <a:buClr>
          <a:srgbClr val="F6BC1C"/>
        </a:buClr>
        <a:buFont typeface="Arial"/>
        <a:buChar char="•"/>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Branding\Branding work Autumn 12\photos\Sonny_John no flagpo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097" y="264584"/>
            <a:ext cx="4382797" cy="6587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OxleaseOYellow.png"/>
          <p:cNvPicPr>
            <a:picLocks noChangeAspect="1"/>
          </p:cNvPicPr>
          <p:nvPr/>
        </p:nvPicPr>
        <p:blipFill rotWithShape="1">
          <a:blip r:embed="rId3">
            <a:extLst>
              <a:ext uri="{28A0092B-C50C-407E-A947-70E740481C1C}">
                <a14:useLocalDpi xmlns:a14="http://schemas.microsoft.com/office/drawing/2010/main" val="0"/>
              </a:ext>
            </a:extLst>
          </a:blip>
          <a:srcRect l="21" r="6983" b="16154"/>
          <a:stretch/>
        </p:blipFill>
        <p:spPr>
          <a:xfrm>
            <a:off x="4381500" y="1549679"/>
            <a:ext cx="4762500" cy="5260695"/>
          </a:xfrm>
          <a:prstGeom prst="rect">
            <a:avLst/>
          </a:prstGeom>
        </p:spPr>
      </p:pic>
      <p:sp>
        <p:nvSpPr>
          <p:cNvPr id="4" name="Title 1"/>
          <p:cNvSpPr txBox="1">
            <a:spLocks/>
          </p:cNvSpPr>
          <p:nvPr/>
        </p:nvSpPr>
        <p:spPr>
          <a:xfrm>
            <a:off x="410253" y="2055259"/>
            <a:ext cx="4133172" cy="2606388"/>
          </a:xfrm>
          <a:prstGeom prst="rect">
            <a:avLst/>
          </a:prstGeom>
        </p:spPr>
        <p:txBody>
          <a:bodyPr vert="horz" lIns="0" tIns="0" rIns="0" bIns="0" rtlCol="0" anchor="t" anchorCtr="0">
            <a:noAutofit/>
          </a:bodyPr>
          <a:lstStyle>
            <a:lvl1pPr algn="l" defTabSz="457200" rtl="0" eaLnBrk="1" latinLnBrk="0" hangingPunct="1">
              <a:lnSpc>
                <a:spcPts val="3360"/>
              </a:lnSpc>
              <a:spcBef>
                <a:spcPct val="0"/>
              </a:spcBef>
              <a:buNone/>
              <a:defRPr sz="3200" kern="1200" baseline="0">
                <a:solidFill>
                  <a:srgbClr val="FFE312"/>
                </a:solidFill>
                <a:latin typeface="+mj-lt"/>
                <a:ea typeface="+mj-ea"/>
                <a:cs typeface="+mj-cs"/>
              </a:defRPr>
            </a:lvl1pPr>
          </a:lstStyle>
          <a:p>
            <a:pPr>
              <a:lnSpc>
                <a:spcPts val="3000"/>
              </a:lnSpc>
            </a:pPr>
            <a:r>
              <a:rPr lang="en-US" sz="3600" dirty="0" smtClean="0">
                <a:solidFill>
                  <a:srgbClr val="0065A6"/>
                </a:solidFill>
                <a:latin typeface="Arial" pitchFamily="34" charset="0"/>
                <a:cs typeface="Arial" pitchFamily="34" charset="0"/>
              </a:rPr>
              <a:t>Restrictive Practice</a:t>
            </a:r>
            <a:endParaRPr lang="en-US" sz="3600" dirty="0" smtClean="0">
              <a:solidFill>
                <a:srgbClr val="0065A6"/>
              </a:solidFill>
              <a:latin typeface="Arial" pitchFamily="34" charset="0"/>
              <a:cs typeface="Arial" pitchFamily="34" charset="0"/>
            </a:endParaRPr>
          </a:p>
          <a:p>
            <a:pPr>
              <a:lnSpc>
                <a:spcPts val="3000"/>
              </a:lnSpc>
            </a:pPr>
            <a:endParaRPr lang="en-US" sz="2400" dirty="0">
              <a:solidFill>
                <a:srgbClr val="0065A6"/>
              </a:solidFill>
              <a:latin typeface="Arial" pitchFamily="34" charset="0"/>
              <a:cs typeface="Arial" pitchFamily="34" charset="0"/>
            </a:endParaRPr>
          </a:p>
          <a:p>
            <a:pPr>
              <a:lnSpc>
                <a:spcPts val="3000"/>
              </a:lnSpc>
            </a:pPr>
            <a:endParaRPr lang="en-US" sz="2400" dirty="0">
              <a:solidFill>
                <a:srgbClr val="0065A6"/>
              </a:solidFill>
              <a:latin typeface="Arial" pitchFamily="34" charset="0"/>
              <a:cs typeface="Arial" pitchFamily="34" charset="0"/>
            </a:endParaRPr>
          </a:p>
        </p:txBody>
      </p:sp>
      <p:pic>
        <p:nvPicPr>
          <p:cNvPr id="13" name="Picture 12" descr="Oxleas_Yel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21" y="264584"/>
            <a:ext cx="1936326" cy="1075266"/>
          </a:xfrm>
          <a:prstGeom prst="rect">
            <a:avLst/>
          </a:prstGeom>
        </p:spPr>
      </p:pic>
      <p:pic>
        <p:nvPicPr>
          <p:cNvPr id="10" name="Picture 9" descr="ImprovingLivesStrapYell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82" y="1415175"/>
            <a:ext cx="1613099" cy="402357"/>
          </a:xfrm>
          <a:prstGeom prst="rect">
            <a:avLst/>
          </a:prstGeom>
        </p:spPr>
      </p:pic>
    </p:spTree>
    <p:extLst>
      <p:ext uri="{BB962C8B-B14F-4D97-AF65-F5344CB8AC3E}">
        <p14:creationId xmlns:p14="http://schemas.microsoft.com/office/powerpoint/2010/main" val="16902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Seclusion </a:t>
            </a:r>
            <a:endParaRPr lang="en-GB" dirty="0"/>
          </a:p>
        </p:txBody>
      </p:sp>
      <p:sp>
        <p:nvSpPr>
          <p:cNvPr id="3" name="Content Placeholder 2"/>
          <p:cNvSpPr>
            <a:spLocks noGrp="1"/>
          </p:cNvSpPr>
          <p:nvPr>
            <p:ph idx="1"/>
          </p:nvPr>
        </p:nvSpPr>
        <p:spPr/>
        <p:txBody>
          <a:bodyPr>
            <a:noAutofit/>
          </a:bodyPr>
          <a:lstStyle/>
          <a:p>
            <a:r>
              <a:rPr lang="en-GB" sz="3200" b="1" dirty="0">
                <a:solidFill>
                  <a:srgbClr val="000000"/>
                </a:solidFill>
              </a:rPr>
              <a:t>The following practice should not be recorded as seclusion </a:t>
            </a:r>
            <a:endParaRPr lang="en-GB" sz="3200" dirty="0">
              <a:solidFill>
                <a:srgbClr val="000000"/>
              </a:solidFill>
            </a:endParaRPr>
          </a:p>
          <a:p>
            <a:r>
              <a:rPr lang="en-GB" sz="3200" dirty="0">
                <a:solidFill>
                  <a:srgbClr val="000000"/>
                </a:solidFill>
              </a:rPr>
              <a:t>5. If a patient is being restrained by staff, they are not being secluded. </a:t>
            </a:r>
          </a:p>
          <a:p>
            <a:r>
              <a:rPr lang="en-GB" sz="3200" dirty="0">
                <a:solidFill>
                  <a:srgbClr val="000000"/>
                </a:solidFill>
              </a:rPr>
              <a:t>6. If a patient is asked to go to a particular area but is free to leave that area, they are not </a:t>
            </a:r>
            <a:r>
              <a:rPr lang="en-GB" sz="3200" dirty="0" smtClean="0">
                <a:solidFill>
                  <a:srgbClr val="000000"/>
                </a:solidFill>
              </a:rPr>
              <a:t>being </a:t>
            </a:r>
            <a:r>
              <a:rPr lang="en-GB" sz="3200" dirty="0">
                <a:solidFill>
                  <a:srgbClr val="000000"/>
                </a:solidFill>
              </a:rPr>
              <a:t>secluded. </a:t>
            </a:r>
            <a:endParaRPr lang="en-GB" sz="32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10</a:t>
            </a:fld>
            <a:endParaRPr lang="en-US" dirty="0"/>
          </a:p>
        </p:txBody>
      </p:sp>
    </p:spTree>
    <p:extLst>
      <p:ext uri="{BB962C8B-B14F-4D97-AF65-F5344CB8AC3E}">
        <p14:creationId xmlns:p14="http://schemas.microsoft.com/office/powerpoint/2010/main" val="162238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following a single incident of seclusion </a:t>
            </a:r>
            <a:endParaRPr lang="en-GB" dirty="0"/>
          </a:p>
        </p:txBody>
      </p:sp>
      <p:sp>
        <p:nvSpPr>
          <p:cNvPr id="3" name="Content Placeholder 2"/>
          <p:cNvSpPr>
            <a:spLocks noGrp="1"/>
          </p:cNvSpPr>
          <p:nvPr>
            <p:ph idx="1"/>
          </p:nvPr>
        </p:nvSpPr>
        <p:spPr/>
        <p:txBody>
          <a:bodyPr/>
          <a:lstStyle/>
          <a:p>
            <a:r>
              <a:rPr lang="en-GB" dirty="0">
                <a:solidFill>
                  <a:srgbClr val="000000"/>
                </a:solidFill>
              </a:rPr>
              <a:t>Often an informal conversation with the patient or carer can be enough to stop a set of abusive behaviours. Any informal conversation should ideally be led by either the lead clinician or the team manager. </a:t>
            </a:r>
          </a:p>
          <a:p>
            <a:r>
              <a:rPr lang="en-GB" dirty="0">
                <a:solidFill>
                  <a:srgbClr val="000000"/>
                </a:solidFill>
              </a:rPr>
              <a:t>The discussion should </a:t>
            </a:r>
          </a:p>
          <a:p>
            <a:pPr lvl="1"/>
            <a:r>
              <a:rPr lang="en-GB" dirty="0">
                <a:solidFill>
                  <a:srgbClr val="000000"/>
                </a:solidFill>
              </a:rPr>
              <a:t>Set out clearly what behaviours are inappropriate </a:t>
            </a:r>
          </a:p>
          <a:p>
            <a:pPr lvl="1"/>
            <a:r>
              <a:rPr lang="en-GB" dirty="0">
                <a:solidFill>
                  <a:srgbClr val="000000"/>
                </a:solidFill>
              </a:rPr>
              <a:t>Explain the effect that they have on staff. </a:t>
            </a:r>
          </a:p>
          <a:p>
            <a:pPr lvl="1"/>
            <a:r>
              <a:rPr lang="en-GB" dirty="0">
                <a:solidFill>
                  <a:srgbClr val="000000"/>
                </a:solidFill>
              </a:rPr>
              <a:t>Be clear that the behaviours must stop </a:t>
            </a:r>
          </a:p>
          <a:p>
            <a:pPr lvl="1"/>
            <a:r>
              <a:rPr lang="en-GB" dirty="0">
                <a:solidFill>
                  <a:srgbClr val="000000"/>
                </a:solidFill>
              </a:rPr>
              <a:t>Be documented on </a:t>
            </a:r>
            <a:r>
              <a:rPr lang="en-GB" dirty="0" err="1">
                <a:solidFill>
                  <a:srgbClr val="000000"/>
                </a:solidFill>
              </a:rPr>
              <a:t>RiO</a:t>
            </a:r>
            <a:r>
              <a:rPr lang="en-GB" dirty="0">
                <a:solidFill>
                  <a:srgbClr val="000000"/>
                </a:solidFill>
              </a:rPr>
              <a:t>. </a:t>
            </a:r>
          </a:p>
          <a:p>
            <a:pPr lvl="1"/>
            <a:r>
              <a:rPr lang="en-GB" dirty="0" err="1">
                <a:solidFill>
                  <a:srgbClr val="000000"/>
                </a:solidFill>
              </a:rPr>
              <a:t>Datix</a:t>
            </a:r>
            <a:r>
              <a:rPr lang="en-GB" dirty="0">
                <a:solidFill>
                  <a:srgbClr val="000000"/>
                </a:solidFill>
              </a:rPr>
              <a:t> form updated for the action taken </a:t>
            </a:r>
            <a:endParaRPr lang="en-GB"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11</a:t>
            </a:fld>
            <a:endParaRPr lang="en-US" dirty="0"/>
          </a:p>
        </p:txBody>
      </p:sp>
    </p:spTree>
    <p:extLst>
      <p:ext uri="{BB962C8B-B14F-4D97-AF65-F5344CB8AC3E}">
        <p14:creationId xmlns:p14="http://schemas.microsoft.com/office/powerpoint/2010/main" val="209006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Meeting following a two or more seclusions</a:t>
            </a:r>
            <a:endParaRPr lang="en-GB" dirty="0"/>
          </a:p>
        </p:txBody>
      </p:sp>
      <p:sp>
        <p:nvSpPr>
          <p:cNvPr id="3" name="Content Placeholder 2"/>
          <p:cNvSpPr>
            <a:spLocks noGrp="1"/>
          </p:cNvSpPr>
          <p:nvPr>
            <p:ph idx="1"/>
          </p:nvPr>
        </p:nvSpPr>
        <p:spPr/>
        <p:txBody>
          <a:bodyPr>
            <a:normAutofit/>
          </a:bodyPr>
          <a:lstStyle/>
          <a:p>
            <a:r>
              <a:rPr lang="en-GB" dirty="0">
                <a:solidFill>
                  <a:srgbClr val="000000"/>
                </a:solidFill>
              </a:rPr>
              <a:t>If an informal discussion does not lead to a cessation of abusive or violent behaviour then a formal meeting can be held with the patient or carer. </a:t>
            </a:r>
          </a:p>
          <a:p>
            <a:r>
              <a:rPr lang="en-GB" dirty="0">
                <a:solidFill>
                  <a:srgbClr val="000000"/>
                </a:solidFill>
              </a:rPr>
              <a:t>The meeting should </a:t>
            </a:r>
          </a:p>
          <a:p>
            <a:r>
              <a:rPr lang="en-GB" dirty="0">
                <a:solidFill>
                  <a:srgbClr val="000000"/>
                </a:solidFill>
              </a:rPr>
              <a:t>Be led by the senior responsible clinician or a senior manager. </a:t>
            </a:r>
          </a:p>
          <a:p>
            <a:r>
              <a:rPr lang="en-GB" dirty="0">
                <a:solidFill>
                  <a:srgbClr val="000000"/>
                </a:solidFill>
              </a:rPr>
              <a:t>Clearly set out which behaviours are inappropriate </a:t>
            </a:r>
          </a:p>
          <a:p>
            <a:r>
              <a:rPr lang="en-GB" dirty="0">
                <a:solidFill>
                  <a:srgbClr val="000000"/>
                </a:solidFill>
              </a:rPr>
              <a:t>Explain the impact that they have on staff. </a:t>
            </a:r>
          </a:p>
          <a:p>
            <a:r>
              <a:rPr lang="en-GB" dirty="0">
                <a:solidFill>
                  <a:srgbClr val="000000"/>
                </a:solidFill>
              </a:rPr>
              <a:t>Be clear as to what actions will be taken if the behaviour continues </a:t>
            </a:r>
          </a:p>
          <a:p>
            <a:r>
              <a:rPr lang="en-GB" dirty="0">
                <a:solidFill>
                  <a:srgbClr val="000000"/>
                </a:solidFill>
              </a:rPr>
              <a:t>Be documented in </a:t>
            </a:r>
            <a:r>
              <a:rPr lang="en-GB" dirty="0" err="1">
                <a:solidFill>
                  <a:srgbClr val="000000"/>
                </a:solidFill>
              </a:rPr>
              <a:t>RiO</a:t>
            </a:r>
            <a:r>
              <a:rPr lang="en-GB" dirty="0">
                <a:solidFill>
                  <a:srgbClr val="000000"/>
                </a:solidFill>
              </a:rPr>
              <a:t> and reflected in the care plan </a:t>
            </a:r>
          </a:p>
          <a:p>
            <a:r>
              <a:rPr lang="en-GB" dirty="0">
                <a:solidFill>
                  <a:srgbClr val="000000"/>
                </a:solidFill>
              </a:rPr>
              <a:t>Be shared with the multi-disciplinary team </a:t>
            </a:r>
          </a:p>
          <a:p>
            <a:r>
              <a:rPr lang="en-GB" dirty="0" err="1">
                <a:solidFill>
                  <a:srgbClr val="000000"/>
                </a:solidFill>
              </a:rPr>
              <a:t>Datix</a:t>
            </a:r>
            <a:r>
              <a:rPr lang="en-GB" dirty="0">
                <a:solidFill>
                  <a:srgbClr val="000000"/>
                </a:solidFill>
              </a:rPr>
              <a:t> form updated for the action taken </a:t>
            </a:r>
          </a:p>
          <a:p>
            <a:pPr marL="0" indent="0">
              <a:buNone/>
            </a:pPr>
            <a:endParaRPr lang="en-GB"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12</a:t>
            </a:fld>
            <a:endParaRPr lang="en-US" dirty="0"/>
          </a:p>
        </p:txBody>
      </p:sp>
    </p:spTree>
    <p:extLst>
      <p:ext uri="{BB962C8B-B14F-4D97-AF65-F5344CB8AC3E}">
        <p14:creationId xmlns:p14="http://schemas.microsoft.com/office/powerpoint/2010/main" val="39487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a:bodyPr>
          <a:lstStyle/>
          <a:p>
            <a:r>
              <a:rPr lang="en-GB" sz="4000" dirty="0" smtClean="0"/>
              <a:t>In what circumstances do we think that the patient needs to move into a secure service?</a:t>
            </a:r>
            <a:endParaRPr lang="en-GB" sz="40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13</a:t>
            </a:fld>
            <a:endParaRPr lang="en-US" dirty="0"/>
          </a:p>
        </p:txBody>
      </p:sp>
    </p:spTree>
    <p:extLst>
      <p:ext uri="{BB962C8B-B14F-4D97-AF65-F5344CB8AC3E}">
        <p14:creationId xmlns:p14="http://schemas.microsoft.com/office/powerpoint/2010/main" val="119555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82563" lvl="0" indent="-182563">
              <a:spcBef>
                <a:spcPct val="20000"/>
              </a:spcBef>
            </a:pPr>
            <a:r>
              <a:rPr lang="en-GB" sz="3200" b="1" dirty="0">
                <a:solidFill>
                  <a:srgbClr val="000000"/>
                </a:solidFill>
                <a:ea typeface="+mn-ea"/>
                <a:cs typeface="+mn-cs"/>
              </a:rPr>
              <a:t>Transfer of care </a:t>
            </a:r>
            <a:r>
              <a:rPr lang="en-GB" sz="3200" dirty="0">
                <a:solidFill>
                  <a:srgbClr val="000000"/>
                </a:solidFill>
                <a:ea typeface="+mn-ea"/>
                <a:cs typeface="+mn-cs"/>
              </a:rPr>
              <a:t/>
            </a:r>
            <a:br>
              <a:rPr lang="en-GB" sz="3200" dirty="0">
                <a:solidFill>
                  <a:srgbClr val="000000"/>
                </a:solidFill>
                <a:ea typeface="+mn-ea"/>
                <a:cs typeface="+mn-cs"/>
              </a:rPr>
            </a:br>
            <a:endParaRPr lang="en-GB" sz="3200" dirty="0"/>
          </a:p>
        </p:txBody>
      </p:sp>
      <p:sp>
        <p:nvSpPr>
          <p:cNvPr id="3" name="Content Placeholder 2"/>
          <p:cNvSpPr>
            <a:spLocks noGrp="1"/>
          </p:cNvSpPr>
          <p:nvPr>
            <p:ph idx="1"/>
          </p:nvPr>
        </p:nvSpPr>
        <p:spPr/>
        <p:txBody>
          <a:bodyPr>
            <a:normAutofit/>
          </a:bodyPr>
          <a:lstStyle/>
          <a:p>
            <a:r>
              <a:rPr lang="en-GB" sz="3200" dirty="0" smtClean="0">
                <a:solidFill>
                  <a:srgbClr val="000000"/>
                </a:solidFill>
              </a:rPr>
              <a:t>In </a:t>
            </a:r>
            <a:r>
              <a:rPr lang="en-GB" sz="3200" dirty="0">
                <a:solidFill>
                  <a:srgbClr val="000000"/>
                </a:solidFill>
              </a:rPr>
              <a:t>extreme situations care of a patient may be transferred to another organisation if the trust feels that it is unable to manage the patient in question and guarantee the safety of staff. If you feel that a situation has reached such a stage you should be discussing the matter with your MDT who should then discuss this with your clinical director and the Medical Director. </a:t>
            </a:r>
            <a:endParaRPr lang="en-GB" sz="32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14</a:t>
            </a:fld>
            <a:endParaRPr lang="en-US" dirty="0"/>
          </a:p>
        </p:txBody>
      </p:sp>
    </p:spTree>
    <p:extLst>
      <p:ext uri="{BB962C8B-B14F-4D97-AF65-F5344CB8AC3E}">
        <p14:creationId xmlns:p14="http://schemas.microsoft.com/office/powerpoint/2010/main" val="279190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Segregation </a:t>
            </a:r>
            <a:endParaRPr lang="en-GB" dirty="0"/>
          </a:p>
        </p:txBody>
      </p:sp>
      <p:sp>
        <p:nvSpPr>
          <p:cNvPr id="3" name="Content Placeholder 2"/>
          <p:cNvSpPr>
            <a:spLocks noGrp="1"/>
          </p:cNvSpPr>
          <p:nvPr>
            <p:ph idx="1"/>
          </p:nvPr>
        </p:nvSpPr>
        <p:spPr/>
        <p:txBody>
          <a:bodyPr>
            <a:noAutofit/>
          </a:bodyPr>
          <a:lstStyle/>
          <a:p>
            <a:r>
              <a:rPr lang="en-GB" sz="3200" dirty="0">
                <a:solidFill>
                  <a:srgbClr val="000000"/>
                </a:solidFill>
              </a:rPr>
              <a:t>Segregation is nursing or caring for a person in enforced isolation, (excluding isolation to prevent the spread of infection), regardless of: </a:t>
            </a:r>
          </a:p>
          <a:p>
            <a:r>
              <a:rPr lang="en-GB" sz="3200" dirty="0">
                <a:solidFill>
                  <a:srgbClr val="000000"/>
                </a:solidFill>
              </a:rPr>
              <a:t>1. whether the procedures and requirements of the MHA code of practice 2015 for long term segregation are met, and/or </a:t>
            </a:r>
          </a:p>
          <a:p>
            <a:r>
              <a:rPr lang="en-GB" sz="3200" dirty="0">
                <a:solidFill>
                  <a:srgbClr val="000000"/>
                </a:solidFill>
              </a:rPr>
              <a:t>2. the user of services has periods of interaction with staff or peers </a:t>
            </a:r>
            <a:endParaRPr lang="en-GB" sz="32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15</a:t>
            </a:fld>
            <a:endParaRPr lang="en-US" dirty="0"/>
          </a:p>
        </p:txBody>
      </p:sp>
    </p:spTree>
    <p:extLst>
      <p:ext uri="{BB962C8B-B14F-4D97-AF65-F5344CB8AC3E}">
        <p14:creationId xmlns:p14="http://schemas.microsoft.com/office/powerpoint/2010/main" val="417450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Segregation </a:t>
            </a:r>
            <a:endParaRPr lang="en-GB" dirty="0"/>
          </a:p>
        </p:txBody>
      </p:sp>
      <p:sp>
        <p:nvSpPr>
          <p:cNvPr id="3" name="Content Placeholder 2"/>
          <p:cNvSpPr>
            <a:spLocks noGrp="1"/>
          </p:cNvSpPr>
          <p:nvPr>
            <p:ph idx="1"/>
          </p:nvPr>
        </p:nvSpPr>
        <p:spPr/>
        <p:txBody>
          <a:bodyPr>
            <a:normAutofit/>
          </a:bodyPr>
          <a:lstStyle/>
          <a:p>
            <a:r>
              <a:rPr lang="en-GB" sz="2400" dirty="0">
                <a:solidFill>
                  <a:srgbClr val="000000"/>
                </a:solidFill>
              </a:rPr>
              <a:t>Any situation in which a patient is in enforced isolation (excluding isolation to prevent the risk of infection) is to be recorded as segregation. See appendix 8 for examples. </a:t>
            </a:r>
          </a:p>
          <a:p>
            <a:r>
              <a:rPr lang="en-GB" sz="2400" b="1" dirty="0">
                <a:solidFill>
                  <a:srgbClr val="000000"/>
                </a:solidFill>
              </a:rPr>
              <a:t>The following practice should not be recorded as segregation </a:t>
            </a:r>
            <a:endParaRPr lang="en-GB" sz="2400" dirty="0">
              <a:solidFill>
                <a:srgbClr val="000000"/>
              </a:solidFill>
            </a:endParaRPr>
          </a:p>
          <a:p>
            <a:r>
              <a:rPr lang="en-GB" sz="2400" dirty="0">
                <a:solidFill>
                  <a:srgbClr val="000000"/>
                </a:solidFill>
              </a:rPr>
              <a:t>1. A patient is restrained and moved to the seclusion room </a:t>
            </a:r>
          </a:p>
          <a:p>
            <a:r>
              <a:rPr lang="en-GB" sz="2400" dirty="0">
                <a:solidFill>
                  <a:srgbClr val="000000"/>
                </a:solidFill>
              </a:rPr>
              <a:t>2. A patient is escorted to another ward to engage in therapeutic activities. He is the only patient using the facility and returns to the ward when he is ready. </a:t>
            </a:r>
            <a:endParaRPr lang="en-GB" sz="24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16</a:t>
            </a:fld>
            <a:endParaRPr lang="en-US" dirty="0"/>
          </a:p>
        </p:txBody>
      </p:sp>
    </p:spTree>
    <p:extLst>
      <p:ext uri="{BB962C8B-B14F-4D97-AF65-F5344CB8AC3E}">
        <p14:creationId xmlns:p14="http://schemas.microsoft.com/office/powerpoint/2010/main" val="181169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4000" dirty="0" smtClean="0"/>
              <a:t>When Flat 5 is being used – when does it become segregation? </a:t>
            </a:r>
            <a:endParaRPr lang="en-GB" sz="40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17</a:t>
            </a:fld>
            <a:endParaRPr lang="en-US" dirty="0"/>
          </a:p>
        </p:txBody>
      </p:sp>
    </p:spTree>
    <p:extLst>
      <p:ext uri="{BB962C8B-B14F-4D97-AF65-F5344CB8AC3E}">
        <p14:creationId xmlns:p14="http://schemas.microsoft.com/office/powerpoint/2010/main" val="234518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5400" dirty="0" smtClean="0"/>
              <a:t>Any other points?</a:t>
            </a:r>
            <a:endParaRPr lang="en-GB" sz="54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18</a:t>
            </a:fld>
            <a:endParaRPr lang="en-US" dirty="0"/>
          </a:p>
        </p:txBody>
      </p:sp>
    </p:spTree>
    <p:extLst>
      <p:ext uri="{BB962C8B-B14F-4D97-AF65-F5344CB8AC3E}">
        <p14:creationId xmlns:p14="http://schemas.microsoft.com/office/powerpoint/2010/main" val="33844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23188" y="4134263"/>
            <a:ext cx="3640646" cy="941781"/>
          </a:xfrm>
        </p:spPr>
        <p:txBody>
          <a:bodyPr/>
          <a:lstStyle/>
          <a:p>
            <a:pPr algn="ctr"/>
            <a:r>
              <a:rPr lang="en-US" dirty="0" smtClean="0"/>
              <a:t>Thank you</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210213"/>
            <a:ext cx="2251081"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3766" y="4940135"/>
            <a:ext cx="2470068" cy="523220"/>
          </a:xfrm>
          <a:prstGeom prst="rect">
            <a:avLst/>
          </a:prstGeom>
          <a:noFill/>
        </p:spPr>
        <p:txBody>
          <a:bodyPr wrap="square" rtlCol="0">
            <a:spAutoFit/>
          </a:bodyPr>
          <a:lstStyle/>
          <a:p>
            <a:r>
              <a:rPr lang="en-GB" sz="2800" dirty="0" smtClean="0">
                <a:solidFill>
                  <a:schemeClr val="tx2"/>
                </a:solidFill>
              </a:rPr>
              <a:t>Any questions?</a:t>
            </a:r>
            <a:endParaRPr lang="en-GB" sz="2800" dirty="0">
              <a:solidFill>
                <a:schemeClr val="tx2"/>
              </a:solidFill>
            </a:endParaRPr>
          </a:p>
        </p:txBody>
      </p:sp>
    </p:spTree>
    <p:extLst>
      <p:ext uri="{BB962C8B-B14F-4D97-AF65-F5344CB8AC3E}">
        <p14:creationId xmlns:p14="http://schemas.microsoft.com/office/powerpoint/2010/main" val="43695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Autofit/>
          </a:bodyPr>
          <a:lstStyle/>
          <a:p>
            <a:r>
              <a:rPr lang="en-GB" sz="4400" dirty="0" smtClean="0"/>
              <a:t>What is restrictive practice?</a:t>
            </a:r>
          </a:p>
          <a:p>
            <a:r>
              <a:rPr lang="en-GB" sz="4400" dirty="0" smtClean="0"/>
              <a:t>Spend a couple of minute discussing this in pairs </a:t>
            </a:r>
            <a:endParaRPr lang="en-GB" sz="44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2</a:t>
            </a:fld>
            <a:endParaRPr lang="en-US" dirty="0"/>
          </a:p>
        </p:txBody>
      </p:sp>
    </p:spTree>
    <p:extLst>
      <p:ext uri="{BB962C8B-B14F-4D97-AF65-F5344CB8AC3E}">
        <p14:creationId xmlns:p14="http://schemas.microsoft.com/office/powerpoint/2010/main" val="285713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50978"/>
            <a:ext cx="8034867" cy="542927"/>
          </a:xfrm>
        </p:spPr>
        <p:txBody>
          <a:bodyPr/>
          <a:lstStyle/>
          <a:p>
            <a:r>
              <a:rPr lang="en-GB" dirty="0" smtClean="0"/>
              <a:t>Restrictive Practice </a:t>
            </a:r>
            <a:endParaRPr lang="en-GB" dirty="0"/>
          </a:p>
        </p:txBody>
      </p:sp>
      <p:sp>
        <p:nvSpPr>
          <p:cNvPr id="3" name="Content Placeholder 2"/>
          <p:cNvSpPr>
            <a:spLocks noGrp="1"/>
          </p:cNvSpPr>
          <p:nvPr>
            <p:ph idx="1"/>
          </p:nvPr>
        </p:nvSpPr>
        <p:spPr/>
        <p:txBody>
          <a:bodyPr>
            <a:noAutofit/>
          </a:bodyPr>
          <a:lstStyle/>
          <a:p>
            <a:r>
              <a:rPr lang="en-GB" sz="3200" i="1" dirty="0">
                <a:solidFill>
                  <a:srgbClr val="000000"/>
                </a:solidFill>
              </a:rPr>
              <a:t>Planned or reactive acts on the part of other person(s) that restrict an individual’s movement, liberty and/or freedom to act independently in order to take immediate control of a dangerous situation where there is real possibility of harm to the person or others if no action is undertaken’ </a:t>
            </a:r>
            <a:r>
              <a:rPr lang="en-GB" sz="3200" dirty="0">
                <a:solidFill>
                  <a:srgbClr val="000000"/>
                </a:solidFill>
              </a:rPr>
              <a:t>and ‘</a:t>
            </a:r>
            <a:r>
              <a:rPr lang="en-GB" sz="3200" i="1" dirty="0">
                <a:solidFill>
                  <a:srgbClr val="000000"/>
                </a:solidFill>
              </a:rPr>
              <a:t>end or reduce significantly the danger to the person or others’, </a:t>
            </a:r>
            <a:r>
              <a:rPr lang="en-GB" sz="3200" dirty="0">
                <a:solidFill>
                  <a:srgbClr val="000000"/>
                </a:solidFill>
              </a:rPr>
              <a:t>and ‘</a:t>
            </a:r>
            <a:r>
              <a:rPr lang="en-GB" sz="3200" i="1" dirty="0">
                <a:solidFill>
                  <a:srgbClr val="000000"/>
                </a:solidFill>
              </a:rPr>
              <a:t>contain or limit the person’s freedom’. </a:t>
            </a:r>
            <a:endParaRPr lang="en-GB" sz="32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3</a:t>
            </a:fld>
            <a:endParaRPr lang="en-US" dirty="0"/>
          </a:p>
        </p:txBody>
      </p:sp>
    </p:spTree>
    <p:extLst>
      <p:ext uri="{BB962C8B-B14F-4D97-AF65-F5344CB8AC3E}">
        <p14:creationId xmlns:p14="http://schemas.microsoft.com/office/powerpoint/2010/main" val="61118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restrictive practice </a:t>
            </a:r>
            <a:endParaRPr lang="en-GB" dirty="0"/>
          </a:p>
        </p:txBody>
      </p:sp>
      <p:sp>
        <p:nvSpPr>
          <p:cNvPr id="3" name="Content Placeholder 2"/>
          <p:cNvSpPr>
            <a:spLocks noGrp="1"/>
          </p:cNvSpPr>
          <p:nvPr>
            <p:ph idx="1"/>
          </p:nvPr>
        </p:nvSpPr>
        <p:spPr/>
        <p:txBody>
          <a:bodyPr>
            <a:normAutofit/>
          </a:bodyPr>
          <a:lstStyle/>
          <a:p>
            <a:endParaRPr lang="en-GB" sz="3200" dirty="0">
              <a:solidFill>
                <a:srgbClr val="000000"/>
              </a:solidFill>
            </a:endParaRPr>
          </a:p>
          <a:p>
            <a:r>
              <a:rPr lang="en-GB" sz="3200" dirty="0">
                <a:solidFill>
                  <a:srgbClr val="000000"/>
                </a:solidFill>
              </a:rPr>
              <a:t>1. Physical Restraint </a:t>
            </a:r>
          </a:p>
          <a:p>
            <a:r>
              <a:rPr lang="en-GB" sz="3200" dirty="0">
                <a:solidFill>
                  <a:srgbClr val="000000"/>
                </a:solidFill>
              </a:rPr>
              <a:t>2. Mechanical restraint </a:t>
            </a:r>
          </a:p>
          <a:p>
            <a:r>
              <a:rPr lang="en-GB" sz="3200" dirty="0">
                <a:solidFill>
                  <a:srgbClr val="000000"/>
                </a:solidFill>
              </a:rPr>
              <a:t>3. Chemical Restraint </a:t>
            </a:r>
          </a:p>
          <a:p>
            <a:r>
              <a:rPr lang="en-GB" sz="3200" dirty="0">
                <a:solidFill>
                  <a:srgbClr val="000000"/>
                </a:solidFill>
              </a:rPr>
              <a:t>4. Seclusion </a:t>
            </a:r>
          </a:p>
          <a:p>
            <a:r>
              <a:rPr lang="en-GB" sz="3200" dirty="0">
                <a:solidFill>
                  <a:srgbClr val="000000"/>
                </a:solidFill>
              </a:rPr>
              <a:t>5. Segregation </a:t>
            </a:r>
          </a:p>
          <a:p>
            <a:endParaRPr lang="en-GB" sz="32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4</a:t>
            </a:fld>
            <a:endParaRPr lang="en-US" dirty="0"/>
          </a:p>
        </p:txBody>
      </p:sp>
    </p:spTree>
    <p:extLst>
      <p:ext uri="{BB962C8B-B14F-4D97-AF65-F5344CB8AC3E}">
        <p14:creationId xmlns:p14="http://schemas.microsoft.com/office/powerpoint/2010/main" val="354859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Seclusion </a:t>
            </a:r>
            <a:endParaRPr lang="en-GB" dirty="0"/>
          </a:p>
        </p:txBody>
      </p:sp>
      <p:sp>
        <p:nvSpPr>
          <p:cNvPr id="3" name="Content Placeholder 2"/>
          <p:cNvSpPr>
            <a:spLocks noGrp="1"/>
          </p:cNvSpPr>
          <p:nvPr>
            <p:ph idx="1"/>
          </p:nvPr>
        </p:nvSpPr>
        <p:spPr/>
        <p:txBody>
          <a:bodyPr>
            <a:normAutofit/>
          </a:bodyPr>
          <a:lstStyle/>
          <a:p>
            <a:r>
              <a:rPr lang="en-GB" sz="4000" dirty="0" smtClean="0"/>
              <a:t> How do you define seclusion?</a:t>
            </a:r>
          </a:p>
          <a:p>
            <a:endParaRPr lang="en-GB" sz="4000" dirty="0" smtClean="0"/>
          </a:p>
          <a:p>
            <a:r>
              <a:rPr lang="en-GB" sz="4000" dirty="0" smtClean="0"/>
              <a:t>Are we allowed to seclude people at Atlas?</a:t>
            </a:r>
          </a:p>
        </p:txBody>
      </p:sp>
      <p:sp>
        <p:nvSpPr>
          <p:cNvPr id="4" name="Slide Number Placeholder 3"/>
          <p:cNvSpPr>
            <a:spLocks noGrp="1"/>
          </p:cNvSpPr>
          <p:nvPr>
            <p:ph type="sldNum" sz="quarter" idx="4"/>
          </p:nvPr>
        </p:nvSpPr>
        <p:spPr/>
        <p:txBody>
          <a:bodyPr/>
          <a:lstStyle/>
          <a:p>
            <a:fld id="{44BD8056-0FAA-3746-A907-DA096981E67E}" type="slidenum">
              <a:rPr lang="en-US" smtClean="0"/>
              <a:pPr/>
              <a:t>5</a:t>
            </a:fld>
            <a:endParaRPr lang="en-US" dirty="0"/>
          </a:p>
        </p:txBody>
      </p:sp>
    </p:spTree>
    <p:extLst>
      <p:ext uri="{BB962C8B-B14F-4D97-AF65-F5344CB8AC3E}">
        <p14:creationId xmlns:p14="http://schemas.microsoft.com/office/powerpoint/2010/main" val="334096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Seclusion </a:t>
            </a:r>
            <a:endParaRPr lang="en-GB" dirty="0"/>
          </a:p>
        </p:txBody>
      </p:sp>
      <p:sp>
        <p:nvSpPr>
          <p:cNvPr id="3" name="Content Placeholder 2"/>
          <p:cNvSpPr>
            <a:spLocks noGrp="1"/>
          </p:cNvSpPr>
          <p:nvPr>
            <p:ph idx="1"/>
          </p:nvPr>
        </p:nvSpPr>
        <p:spPr/>
        <p:txBody>
          <a:bodyPr>
            <a:normAutofit/>
          </a:bodyPr>
          <a:lstStyle/>
          <a:p>
            <a:r>
              <a:rPr lang="en-GB" sz="3200" dirty="0">
                <a:solidFill>
                  <a:srgbClr val="000000"/>
                </a:solidFill>
              </a:rPr>
              <a:t>Seclusion refers to the supervised confinement and isolation of a patient, away from other patients, in an area which the patient is prevented from leaving, where it is of immediate necessity for the purpose of the containment of severe behavioural disturbance which is likely to cause harm to others </a:t>
            </a:r>
            <a:r>
              <a:rPr lang="en-GB" sz="3200">
                <a:solidFill>
                  <a:srgbClr val="000000"/>
                </a:solidFill>
              </a:rPr>
              <a:t>(</a:t>
            </a:r>
            <a:r>
              <a:rPr lang="en-GB" sz="3200" smtClean="0">
                <a:solidFill>
                  <a:srgbClr val="000000"/>
                </a:solidFill>
              </a:rPr>
              <a:t>MHA </a:t>
            </a:r>
            <a:r>
              <a:rPr lang="en-GB" sz="3200" dirty="0">
                <a:solidFill>
                  <a:srgbClr val="000000"/>
                </a:solidFill>
              </a:rPr>
              <a:t>Code of Practice, 2015) </a:t>
            </a:r>
            <a:endParaRPr lang="en-GB" sz="32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6</a:t>
            </a:fld>
            <a:endParaRPr lang="en-US" dirty="0"/>
          </a:p>
        </p:txBody>
      </p:sp>
    </p:spTree>
    <p:extLst>
      <p:ext uri="{BB962C8B-B14F-4D97-AF65-F5344CB8AC3E}">
        <p14:creationId xmlns:p14="http://schemas.microsoft.com/office/powerpoint/2010/main" val="345650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Seclusion</a:t>
            </a:r>
            <a:endParaRPr lang="en-GB" dirty="0"/>
          </a:p>
        </p:txBody>
      </p:sp>
      <p:sp>
        <p:nvSpPr>
          <p:cNvPr id="3" name="Content Placeholder 2"/>
          <p:cNvSpPr>
            <a:spLocks noGrp="1"/>
          </p:cNvSpPr>
          <p:nvPr>
            <p:ph idx="1"/>
          </p:nvPr>
        </p:nvSpPr>
        <p:spPr/>
        <p:txBody>
          <a:bodyPr>
            <a:normAutofit/>
          </a:bodyPr>
          <a:lstStyle/>
          <a:p>
            <a:r>
              <a:rPr lang="en-GB" sz="3200" dirty="0">
                <a:solidFill>
                  <a:srgbClr val="000000"/>
                </a:solidFill>
              </a:rPr>
              <a:t>This does not simply refer to purpose built seclusion rooms but to anywhere that the above definition is applied. This may be a patient’s bedroom, for example. In </a:t>
            </a:r>
            <a:r>
              <a:rPr lang="en-GB" sz="3200" dirty="0" err="1">
                <a:solidFill>
                  <a:srgbClr val="000000"/>
                </a:solidFill>
              </a:rPr>
              <a:t>Oxleas</a:t>
            </a:r>
            <a:r>
              <a:rPr lang="en-GB" sz="3200" dirty="0">
                <a:solidFill>
                  <a:srgbClr val="000000"/>
                </a:solidFill>
              </a:rPr>
              <a:t>, dedicated seclusion facilitates are available in our forensic services only. </a:t>
            </a:r>
            <a:r>
              <a:rPr lang="en-GB" sz="3200" dirty="0" smtClean="0">
                <a:solidFill>
                  <a:srgbClr val="000000"/>
                </a:solidFill>
              </a:rPr>
              <a:t> </a:t>
            </a:r>
            <a:endParaRPr lang="en-GB" sz="32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7</a:t>
            </a:fld>
            <a:endParaRPr lang="en-US" dirty="0"/>
          </a:p>
        </p:txBody>
      </p:sp>
    </p:spTree>
    <p:extLst>
      <p:ext uri="{BB962C8B-B14F-4D97-AF65-F5344CB8AC3E}">
        <p14:creationId xmlns:p14="http://schemas.microsoft.com/office/powerpoint/2010/main" val="289493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Seclusion </a:t>
            </a:r>
            <a:endParaRPr lang="en-GB" dirty="0"/>
          </a:p>
        </p:txBody>
      </p:sp>
      <p:sp>
        <p:nvSpPr>
          <p:cNvPr id="3" name="Content Placeholder 2"/>
          <p:cNvSpPr>
            <a:spLocks noGrp="1"/>
          </p:cNvSpPr>
          <p:nvPr>
            <p:ph idx="1"/>
          </p:nvPr>
        </p:nvSpPr>
        <p:spPr/>
        <p:txBody>
          <a:bodyPr>
            <a:normAutofit/>
          </a:bodyPr>
          <a:lstStyle/>
          <a:p>
            <a:endParaRPr lang="en-GB" sz="4400" dirty="0" smtClean="0"/>
          </a:p>
          <a:p>
            <a:r>
              <a:rPr lang="en-GB" sz="4400" dirty="0" smtClean="0"/>
              <a:t>What do we have to tell, what do we have to do and record?</a:t>
            </a:r>
            <a:endParaRPr lang="en-GB" sz="44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8</a:t>
            </a:fld>
            <a:endParaRPr lang="en-US" dirty="0"/>
          </a:p>
        </p:txBody>
      </p:sp>
    </p:spTree>
    <p:extLst>
      <p:ext uri="{BB962C8B-B14F-4D97-AF65-F5344CB8AC3E}">
        <p14:creationId xmlns:p14="http://schemas.microsoft.com/office/powerpoint/2010/main" val="165059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Seclusion </a:t>
            </a:r>
            <a:endParaRPr lang="en-GB" dirty="0"/>
          </a:p>
        </p:txBody>
      </p:sp>
      <p:sp>
        <p:nvSpPr>
          <p:cNvPr id="3" name="Content Placeholder 2"/>
          <p:cNvSpPr>
            <a:spLocks noGrp="1"/>
          </p:cNvSpPr>
          <p:nvPr>
            <p:ph idx="1"/>
          </p:nvPr>
        </p:nvSpPr>
        <p:spPr/>
        <p:txBody>
          <a:bodyPr>
            <a:noAutofit/>
          </a:bodyPr>
          <a:lstStyle/>
          <a:p>
            <a:r>
              <a:rPr lang="en-GB" sz="2800" dirty="0">
                <a:solidFill>
                  <a:srgbClr val="000000"/>
                </a:solidFill>
              </a:rPr>
              <a:t>The following practice should be recorded as seclusion </a:t>
            </a:r>
          </a:p>
          <a:p>
            <a:r>
              <a:rPr lang="en-GB" sz="2800" dirty="0">
                <a:solidFill>
                  <a:srgbClr val="000000"/>
                </a:solidFill>
              </a:rPr>
              <a:t>1. A patient is locked in a seclusion room </a:t>
            </a:r>
          </a:p>
          <a:p>
            <a:r>
              <a:rPr lang="en-GB" sz="2800" dirty="0">
                <a:solidFill>
                  <a:srgbClr val="000000"/>
                </a:solidFill>
              </a:rPr>
              <a:t>2. A patient is locked in a bedroom </a:t>
            </a:r>
          </a:p>
          <a:p>
            <a:r>
              <a:rPr lang="en-GB" sz="2800" dirty="0">
                <a:solidFill>
                  <a:srgbClr val="000000"/>
                </a:solidFill>
              </a:rPr>
              <a:t>3. A patient is placed alone in a room and prevented from leaving either by the door being </a:t>
            </a:r>
            <a:r>
              <a:rPr lang="en-GB" sz="2800" dirty="0" smtClean="0">
                <a:solidFill>
                  <a:srgbClr val="000000"/>
                </a:solidFill>
              </a:rPr>
              <a:t>locked</a:t>
            </a:r>
            <a:r>
              <a:rPr lang="en-GB" sz="2800" dirty="0">
                <a:solidFill>
                  <a:srgbClr val="000000"/>
                </a:solidFill>
              </a:rPr>
              <a:t>, held shut or staff standing in the doorway preventing the patient from leaving. </a:t>
            </a:r>
          </a:p>
          <a:p>
            <a:r>
              <a:rPr lang="en-GB" sz="2800" dirty="0">
                <a:solidFill>
                  <a:srgbClr val="000000"/>
                </a:solidFill>
              </a:rPr>
              <a:t>4. Where a patient asks to be isolated from others and is then prevented from leaving the </a:t>
            </a:r>
            <a:r>
              <a:rPr lang="en-GB" sz="2800" dirty="0" smtClean="0">
                <a:solidFill>
                  <a:srgbClr val="000000"/>
                </a:solidFill>
              </a:rPr>
              <a:t>area </a:t>
            </a:r>
            <a:r>
              <a:rPr lang="en-GB" sz="2800" dirty="0">
                <a:solidFill>
                  <a:srgbClr val="000000"/>
                </a:solidFill>
              </a:rPr>
              <a:t>in which they are isolated. </a:t>
            </a:r>
            <a:endParaRPr lang="en-GB" sz="2800" dirty="0"/>
          </a:p>
        </p:txBody>
      </p:sp>
      <p:sp>
        <p:nvSpPr>
          <p:cNvPr id="4" name="Slide Number Placeholder 3"/>
          <p:cNvSpPr>
            <a:spLocks noGrp="1"/>
          </p:cNvSpPr>
          <p:nvPr>
            <p:ph type="sldNum" sz="quarter" idx="4"/>
          </p:nvPr>
        </p:nvSpPr>
        <p:spPr/>
        <p:txBody>
          <a:bodyPr/>
          <a:lstStyle/>
          <a:p>
            <a:fld id="{44BD8056-0FAA-3746-A907-DA096981E67E}" type="slidenum">
              <a:rPr lang="en-US" smtClean="0"/>
              <a:pPr/>
              <a:t>9</a:t>
            </a:fld>
            <a:endParaRPr lang="en-US" dirty="0"/>
          </a:p>
        </p:txBody>
      </p:sp>
    </p:spTree>
    <p:extLst>
      <p:ext uri="{BB962C8B-B14F-4D97-AF65-F5344CB8AC3E}">
        <p14:creationId xmlns:p14="http://schemas.microsoft.com/office/powerpoint/2010/main" val="3450380753"/>
      </p:ext>
    </p:extLst>
  </p:cSld>
  <p:clrMapOvr>
    <a:masterClrMapping/>
  </p:clrMapOvr>
</p:sld>
</file>

<file path=ppt/theme/theme1.xml><?xml version="1.0" encoding="utf-8"?>
<a:theme xmlns:a="http://schemas.openxmlformats.org/drawingml/2006/main" name="Office Theme">
  <a:themeElements>
    <a:clrScheme name="Custom 1">
      <a:dk1>
        <a:srgbClr val="3C3C3B"/>
      </a:dk1>
      <a:lt1>
        <a:sysClr val="window" lastClr="FFFFFF"/>
      </a:lt1>
      <a:dk2>
        <a:srgbClr val="005B9C"/>
      </a:dk2>
      <a:lt2>
        <a:srgbClr val="EEECE1"/>
      </a:lt2>
      <a:accent1>
        <a:srgbClr val="005B9C"/>
      </a:accent1>
      <a:accent2>
        <a:srgbClr val="F6D21C"/>
      </a:accent2>
      <a:accent3>
        <a:srgbClr val="005B9C"/>
      </a:accent3>
      <a:accent4>
        <a:srgbClr val="F6BC1C"/>
      </a:accent4>
      <a:accent5>
        <a:srgbClr val="005B9C"/>
      </a:accent5>
      <a:accent6>
        <a:srgbClr val="F6BC1C"/>
      </a:accent6>
      <a:hlink>
        <a:srgbClr val="005B9C"/>
      </a:hlink>
      <a:folHlink>
        <a:srgbClr val="005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3C3C3B"/>
      </a:dk1>
      <a:lt1>
        <a:sysClr val="window" lastClr="FFFFFF"/>
      </a:lt1>
      <a:dk2>
        <a:srgbClr val="005B9C"/>
      </a:dk2>
      <a:lt2>
        <a:srgbClr val="EEECE1"/>
      </a:lt2>
      <a:accent1>
        <a:srgbClr val="005B9C"/>
      </a:accent1>
      <a:accent2>
        <a:srgbClr val="F6D21C"/>
      </a:accent2>
      <a:accent3>
        <a:srgbClr val="005B9C"/>
      </a:accent3>
      <a:accent4>
        <a:srgbClr val="F6BC1C"/>
      </a:accent4>
      <a:accent5>
        <a:srgbClr val="005B9C"/>
      </a:accent5>
      <a:accent6>
        <a:srgbClr val="F6BC1C"/>
      </a:accent6>
      <a:hlink>
        <a:srgbClr val="005B9C"/>
      </a:hlink>
      <a:folHlink>
        <a:srgbClr val="005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6159</TotalTime>
  <Words>858</Words>
  <Application>Microsoft Office PowerPoint</Application>
  <PresentationFormat>On-screen Show (4:3)</PresentationFormat>
  <Paragraphs>85</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Restrictive Practice </vt:lpstr>
      <vt:lpstr>Types of restrictive practice </vt:lpstr>
      <vt:lpstr>Seclusion </vt:lpstr>
      <vt:lpstr>Seclusion </vt:lpstr>
      <vt:lpstr>Seclusion</vt:lpstr>
      <vt:lpstr>Seclusion </vt:lpstr>
      <vt:lpstr>Seclusion </vt:lpstr>
      <vt:lpstr>Seclusion </vt:lpstr>
      <vt:lpstr>Discussion following a single incident of seclusion </vt:lpstr>
      <vt:lpstr>Meeting following a two or more seclusions</vt:lpstr>
      <vt:lpstr>Discussion</vt:lpstr>
      <vt:lpstr>Transfer of care  </vt:lpstr>
      <vt:lpstr>Segregation </vt:lpstr>
      <vt:lpstr>Segregation </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Rothwell</dc:creator>
  <cp:lastModifiedBy>Steve Hardy</cp:lastModifiedBy>
  <cp:revision>276</cp:revision>
  <cp:lastPrinted>2017-02-08T11:56:05Z</cp:lastPrinted>
  <dcterms:created xsi:type="dcterms:W3CDTF">2013-04-15T10:44:10Z</dcterms:created>
  <dcterms:modified xsi:type="dcterms:W3CDTF">2020-01-27T09:48:32Z</dcterms:modified>
</cp:coreProperties>
</file>