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59" r:id="rId11"/>
    <p:sldId id="265" r:id="rId12"/>
    <p:sldId id="271" r:id="rId13"/>
    <p:sldId id="273" r:id="rId14"/>
    <p:sldId id="274" r:id="rId15"/>
    <p:sldId id="275" r:id="rId16"/>
    <p:sldId id="266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54"/>
  </p:normalViewPr>
  <p:slideViewPr>
    <p:cSldViewPr snapToGrid="0" snapToObjects="1">
      <p:cViewPr varScale="1">
        <p:scale>
          <a:sx n="56" d="100"/>
          <a:sy n="56" d="100"/>
        </p:scale>
        <p:origin x="5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Sheet1!$A$1:$A$19</c:f>
              <c:numCache>
                <c:formatCode>d\-mmm</c:formatCode>
                <c:ptCount val="19"/>
                <c:pt idx="0">
                  <c:v>43855</c:v>
                </c:pt>
                <c:pt idx="1">
                  <c:v>43859</c:v>
                </c:pt>
                <c:pt idx="2">
                  <c:v>43861</c:v>
                </c:pt>
                <c:pt idx="3">
                  <c:v>43868</c:v>
                </c:pt>
                <c:pt idx="4">
                  <c:v>43872</c:v>
                </c:pt>
                <c:pt idx="5">
                  <c:v>43873</c:v>
                </c:pt>
                <c:pt idx="6">
                  <c:v>43874</c:v>
                </c:pt>
                <c:pt idx="7">
                  <c:v>43875</c:v>
                </c:pt>
                <c:pt idx="8">
                  <c:v>43879</c:v>
                </c:pt>
                <c:pt idx="9">
                  <c:v>43883</c:v>
                </c:pt>
                <c:pt idx="10">
                  <c:v>43886</c:v>
                </c:pt>
                <c:pt idx="11">
                  <c:v>43895</c:v>
                </c:pt>
                <c:pt idx="12">
                  <c:v>43898</c:v>
                </c:pt>
                <c:pt idx="13">
                  <c:v>43903</c:v>
                </c:pt>
                <c:pt idx="14">
                  <c:v>43904</c:v>
                </c:pt>
                <c:pt idx="15">
                  <c:v>43911</c:v>
                </c:pt>
                <c:pt idx="16">
                  <c:v>43917</c:v>
                </c:pt>
                <c:pt idx="17">
                  <c:v>43922</c:v>
                </c:pt>
                <c:pt idx="18">
                  <c:v>43925</c:v>
                </c:pt>
              </c:numCache>
            </c:numRef>
          </c:cat>
          <c:val>
            <c:numRef>
              <c:f>Sheet1!$B$1:$B$19</c:f>
              <c:numCache>
                <c:formatCode>General</c:formatCode>
                <c:ptCount val="19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20</c:v>
                </c:pt>
                <c:pt idx="4">
                  <c:v>5</c:v>
                </c:pt>
                <c:pt idx="5">
                  <c:v>15</c:v>
                </c:pt>
                <c:pt idx="6">
                  <c:v>10</c:v>
                </c:pt>
                <c:pt idx="7">
                  <c:v>8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2</c:v>
                </c:pt>
                <c:pt idx="16">
                  <c:v>7</c:v>
                </c:pt>
                <c:pt idx="17">
                  <c:v>19</c:v>
                </c:pt>
                <c:pt idx="18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E-453F-8306-F3F6BB608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929536"/>
        <c:axId val="130115840"/>
      </c:lineChart>
      <c:dateAx>
        <c:axId val="13292953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30115840"/>
        <c:crosses val="autoZero"/>
        <c:auto val="1"/>
        <c:lblOffset val="100"/>
        <c:baseTimeUnit val="days"/>
      </c:dateAx>
      <c:valAx>
        <c:axId val="13011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929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B4EA6-1303-344C-866A-D8DCED990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A49CC-E582-CE43-93BE-1DFE1D502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896D3-F720-AB4B-949C-B9EEE9C8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FCAD-E80C-704F-ACF1-A6248BD2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E08AC-F748-F044-BCB8-4B1909E7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0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3344-5C6A-744A-B8B1-1FCEFF31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E6DD-0DFC-7B4F-AA43-C0955F0F9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CD0A-1CE2-6B4D-949F-0DAC8EDB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4F7D3-C630-2F43-B060-99B859D3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A9E73-C977-CB4E-AE6F-8D1C4699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5E912-BF2F-6F4E-ACA5-97CEFCD46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619D7-1A09-334D-89BD-0A010727E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D7DD-764E-414B-B346-6C0C393D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34AC-7AFC-8448-A28E-7FFAAB48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0647D-999B-F340-80A4-F164B777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2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E8A7-DA96-614B-A050-2EE6F29C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2567-238D-344E-8473-6D9C208E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0D60F-6150-3F4C-917C-D3F85CD2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0D7B-E383-3245-86C5-C3F63D84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F407F-A893-C548-8B7C-46AC0DEF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830C-C274-5149-A6AE-BE7ECB65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49CF1-B4BE-2D4A-A14D-5566B5459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F8325-A16D-194B-826C-52DC31C6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F6EB3-5A82-AD41-BE66-E90C0A9E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CDA1-AA1F-4846-B673-EBD3206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687E-2CC0-4642-87AF-799B1A34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6AB-8FA3-0F4A-9628-0E5AEA7B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93B58-B50E-1D43-A25D-5D9E59DB4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091D-B520-6A4E-A9F1-57E06BB3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A6F91-5CE6-1B41-9682-E311A417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57057-835D-A441-9741-55F7C298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1534-C8A9-D740-AE62-E466CB68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A79A-B002-6140-BF8E-7F8BDAE82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022FA-B728-9149-8C1D-2BAFE631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1DC8-A5AB-A446-A2B8-11C446533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A2EEE-6A85-8F4F-A4C1-9A2A334A0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07DAE-AD5B-314E-8999-FF4A789F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00E7A-0D9C-EC43-9CEF-E858FD3C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19F5D-AAFC-BB45-858E-D3BB8975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3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B7F99-B2D1-384C-B0CD-781D760A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8F44A-B50B-1F43-8B2F-14092E8D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E7B10-97FF-1946-9A9A-5095D56C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82DC1-277C-D44D-A7F8-B187341E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9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6D6D7-8073-1548-A5BC-2A087651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5D18A-F628-8E44-B8B7-98D7B6B4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06527-D2B6-1646-9B06-97AB34E5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20A5-AA94-A849-B758-B1939028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23121-93F2-C64F-8E51-8DE44FC2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C605E-C174-AE43-BE2F-6A0DBA997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F2FB4-E946-DE4D-913A-66B34DD5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88678-B37B-F244-B098-CA87BECA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813E9-E952-5E4C-AA4E-70649FD9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50A7-F396-FE4A-85D4-4144DFEF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E24FB-BA4C-C345-8505-325501621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5B697-DFC5-CD4C-AF18-E2D8927B5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14A79-8B37-C648-BD33-D71E15C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73548-5A32-0F42-91B0-0EC72EF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175A3-B7FB-324A-952B-55CA79F8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6E3BD-0FAA-4445-812D-D062B0FF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A919F-6599-A244-A79D-3BF610D1B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6E18-1043-E049-9846-812C10FC2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A955-05E7-A640-B9C6-831EB65DBDF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49D5-8A72-C040-80C9-8FA15226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9EFDA-FAD9-3945-9BAA-B670B2D50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086F-2A3E-084B-B9D2-B1B97411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4616-4E14-FB4C-B102-8C506DA42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AA2F2-528A-344C-A47C-533B7B16B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of real-life experience of mental health distress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8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50B794-85E9-42C8-8EF1-AC0FB2805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223" y="0"/>
            <a:ext cx="6977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6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2208-012D-5D4C-8CDD-3D553FC1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7107C-D94D-CD42-82D4-CFF71479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Jack was discharged to a home which is run by a charity that specializes in autism</a:t>
            </a:r>
          </a:p>
          <a:p>
            <a:endParaRPr lang="en-US" sz="4000" dirty="0"/>
          </a:p>
          <a:p>
            <a:r>
              <a:rPr lang="en-US" sz="4000" dirty="0"/>
              <a:t>He is doing so well and always puts a smile on your face!</a:t>
            </a:r>
          </a:p>
        </p:txBody>
      </p:sp>
    </p:spTree>
    <p:extLst>
      <p:ext uri="{BB962C8B-B14F-4D97-AF65-F5344CB8AC3E}">
        <p14:creationId xmlns:p14="http://schemas.microsoft.com/office/powerpoint/2010/main" val="79611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B8DE4-488D-4529-9078-9403C7291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86" y="0"/>
            <a:ext cx="7055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1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4B857-9FF9-45E0-AE9C-5276D1FE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130" y="0"/>
            <a:ext cx="6999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13B01-70C6-4246-93EE-09C3328B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8" y="0"/>
            <a:ext cx="6977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159E8-F9BC-4436-B707-F21FFE88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32" y="0"/>
            <a:ext cx="6944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1F7B-4509-7245-A060-F291D26C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9173-175F-0644-89D5-F91726BA4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We will conclude with two interviews with autistic people who have learning disabilities and share their thoughts on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57933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F994-46C5-4A32-BA0E-8DF9B5AC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Mehmet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BD13-D81F-4ECA-AA72-E506FB66E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am autistic</a:t>
            </a:r>
          </a:p>
          <a:p>
            <a:r>
              <a:rPr lang="en-GB" dirty="0"/>
              <a:t>I have learning disabilities</a:t>
            </a:r>
          </a:p>
          <a:p>
            <a:r>
              <a:rPr lang="en-GB" dirty="0"/>
              <a:t>I sometimes suffer with mental health</a:t>
            </a:r>
          </a:p>
          <a:p>
            <a:r>
              <a:rPr lang="en-GB" dirty="0"/>
              <a:t>Because of covid</a:t>
            </a:r>
          </a:p>
          <a:p>
            <a:r>
              <a:rPr lang="en-GB" dirty="0"/>
              <a:t>Because of being picked on and bullied</a:t>
            </a:r>
          </a:p>
          <a:p>
            <a:r>
              <a:rPr lang="en-GB" dirty="0"/>
              <a:t>I deal with it by talking to my parents, cousins and </a:t>
            </a:r>
            <a:r>
              <a:rPr lang="en-GB" dirty="0" err="1"/>
              <a:t>ResearchNet</a:t>
            </a:r>
            <a:endParaRPr lang="en-GB" dirty="0"/>
          </a:p>
          <a:p>
            <a:r>
              <a:rPr lang="en-GB" dirty="0"/>
              <a:t>I go to see my GP if I feel down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63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55F1-7E35-4E3F-97FD-20982CC2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Mehmet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CB095-F0E0-403B-83B4-26CBBE3F1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go out with one of my cousins, he is a man</a:t>
            </a:r>
          </a:p>
          <a:p>
            <a:r>
              <a:rPr lang="en-GB" dirty="0"/>
              <a:t>He picks me up in his car </a:t>
            </a:r>
          </a:p>
          <a:p>
            <a:r>
              <a:rPr lang="en-GB" dirty="0"/>
              <a:t>We go to a Turkish restaurant</a:t>
            </a:r>
          </a:p>
          <a:p>
            <a:r>
              <a:rPr lang="en-GB" dirty="0"/>
              <a:t>The food is very good</a:t>
            </a:r>
          </a:p>
          <a:p>
            <a:r>
              <a:rPr lang="en-GB" dirty="0"/>
              <a:t>Noise sometimes upset me</a:t>
            </a:r>
          </a:p>
          <a:p>
            <a:r>
              <a:rPr lang="en-GB" dirty="0"/>
              <a:t>The storms really frightened me</a:t>
            </a:r>
          </a:p>
          <a:p>
            <a:r>
              <a:rPr lang="en-GB" dirty="0"/>
              <a:t>I have another cousin who I speak to on the telephone</a:t>
            </a:r>
          </a:p>
          <a:p>
            <a:r>
              <a:rPr lang="en-GB" dirty="0"/>
              <a:t>My family and </a:t>
            </a:r>
            <a:r>
              <a:rPr lang="en-GB" dirty="0" err="1"/>
              <a:t>ResearchNet</a:t>
            </a:r>
            <a:r>
              <a:rPr lang="en-GB" dirty="0"/>
              <a:t> are really good for my </a:t>
            </a:r>
            <a:r>
              <a:rPr lang="en-GB"/>
              <a:t>mental health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32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84F3-D0C1-FA48-8F73-32ECD411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A0921-C214-C643-964E-FFB327BE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young autistic man who has learning disabilities</a:t>
            </a:r>
          </a:p>
          <a:p>
            <a:r>
              <a:rPr lang="en-US" sz="3200" dirty="0"/>
              <a:t>An energetic and fit young man</a:t>
            </a:r>
          </a:p>
          <a:p>
            <a:r>
              <a:rPr lang="en-US" sz="3200" dirty="0"/>
              <a:t>Speaks a few words, loves painting, cooking curries and cake and is always on the go!</a:t>
            </a:r>
          </a:p>
          <a:p>
            <a:r>
              <a:rPr lang="en-US" sz="3200" dirty="0"/>
              <a:t>Jack knows his own mind and knows exactly what he likes</a:t>
            </a:r>
          </a:p>
          <a:p>
            <a:r>
              <a:rPr lang="en-US" sz="3200" dirty="0"/>
              <a:t>His home where he lives with other autistic people and supported by an </a:t>
            </a:r>
            <a:r>
              <a:rPr lang="en-US" sz="3200" dirty="0" err="1"/>
              <a:t>organisation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2126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B694-5F92-6447-82DA-3E219D26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D442-8841-D146-B00B-4911CD5BB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Then he started to become distressed</a:t>
            </a:r>
          </a:p>
          <a:p>
            <a:r>
              <a:rPr lang="en-US"/>
              <a:t>He started to need much less sleep</a:t>
            </a:r>
          </a:p>
          <a:p>
            <a:r>
              <a:rPr lang="en-US"/>
              <a:t>After about three weeks he returned to his usual self</a:t>
            </a:r>
          </a:p>
          <a:p>
            <a:r>
              <a:rPr lang="en-US"/>
              <a:t>Jack saw a psychiatrist, no medication was prescribed</a:t>
            </a:r>
          </a:p>
          <a:p>
            <a:r>
              <a:rPr lang="en-US"/>
              <a:t>A month later there were long periods of no energy and was sleeping far more</a:t>
            </a:r>
          </a:p>
          <a:p>
            <a:r>
              <a:rPr lang="en-US"/>
              <a:t>This was followed by an increased period of distress +++, self-harming, no sleep etc.</a:t>
            </a:r>
          </a:p>
          <a:p>
            <a:r>
              <a:rPr lang="en-US"/>
              <a:t>After a period of an inpatient stay he was diagnosed with bipolar  and prescribed Lithium</a:t>
            </a:r>
          </a:p>
        </p:txBody>
      </p:sp>
    </p:spTree>
    <p:extLst>
      <p:ext uri="{BB962C8B-B14F-4D97-AF65-F5344CB8AC3E}">
        <p14:creationId xmlns:p14="http://schemas.microsoft.com/office/powerpoint/2010/main" val="367150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817ED-5EFC-4DAC-9D97-304A45B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94" y="1189973"/>
            <a:ext cx="6542441" cy="45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6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47C7-8C16-8142-AA97-4979A165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5758-6C25-4F4D-A5BD-B4534DC5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Lithium had a limited affect on Jack and still experienced intermittent high/low periods – other mood </a:t>
            </a:r>
            <a:r>
              <a:rPr lang="en-US" dirty="0" err="1"/>
              <a:t>stabilisers</a:t>
            </a:r>
            <a:r>
              <a:rPr lang="en-US" dirty="0"/>
              <a:t> were tried without success </a:t>
            </a:r>
          </a:p>
          <a:p>
            <a:r>
              <a:rPr lang="en-US" dirty="0"/>
              <a:t>With seven periods of depression and mania over one year ‘treatment resistant rapid cycling bipolar’ was diagnosed </a:t>
            </a:r>
          </a:p>
          <a:p>
            <a:pPr lvl="1"/>
            <a:r>
              <a:rPr lang="en-US" dirty="0"/>
              <a:t>Extreme distress</a:t>
            </a:r>
          </a:p>
          <a:p>
            <a:pPr lvl="1"/>
            <a:r>
              <a:rPr lang="en-US" dirty="0"/>
              <a:t>Serious self harm and damage to property</a:t>
            </a:r>
          </a:p>
          <a:p>
            <a:pPr lvl="1"/>
            <a:r>
              <a:rPr lang="en-US" dirty="0"/>
              <a:t>Had his own flat and garden within the inpatient unit</a:t>
            </a:r>
          </a:p>
          <a:p>
            <a:pPr lvl="1"/>
            <a:r>
              <a:rPr lang="en-US" dirty="0"/>
              <a:t>Days without sleep</a:t>
            </a:r>
          </a:p>
          <a:p>
            <a:pPr lvl="1"/>
            <a:r>
              <a:rPr lang="en-US" dirty="0"/>
              <a:t>Some loss of skills </a:t>
            </a:r>
          </a:p>
          <a:p>
            <a:pPr lvl="1"/>
            <a:r>
              <a:rPr lang="en-US" dirty="0"/>
              <a:t>Losing weight……….</a:t>
            </a:r>
          </a:p>
          <a:p>
            <a:pPr lvl="1"/>
            <a:r>
              <a:rPr lang="en-US" dirty="0"/>
              <a:t>Never leave the unit</a:t>
            </a:r>
          </a:p>
          <a:p>
            <a:pPr lvl="1"/>
            <a:r>
              <a:rPr lang="en-US" dirty="0"/>
              <a:t>Very difficult to engage </a:t>
            </a:r>
          </a:p>
        </p:txBody>
      </p:sp>
    </p:spTree>
    <p:extLst>
      <p:ext uri="{BB962C8B-B14F-4D97-AF65-F5344CB8AC3E}">
        <p14:creationId xmlns:p14="http://schemas.microsoft.com/office/powerpoint/2010/main" val="226637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C8FD-5983-514F-B0D1-7E423A03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Clozapine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38887-4AF7-9D43-AB3B-5B52715D1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Evidence to support ‘Clozapine’ for treatment resistant schizophrenia</a:t>
            </a:r>
          </a:p>
          <a:p>
            <a:endParaRPr lang="en-US" sz="3600" dirty="0"/>
          </a:p>
          <a:p>
            <a:r>
              <a:rPr lang="en-US" sz="3600" dirty="0"/>
              <a:t>Limited evidence for treatment of rapid …..</a:t>
            </a:r>
          </a:p>
          <a:p>
            <a:endParaRPr lang="en-US" sz="3600" dirty="0"/>
          </a:p>
          <a:p>
            <a:r>
              <a:rPr lang="en-US" sz="3600" dirty="0"/>
              <a:t>But ‘Clozapine’ comes with serious side effects and needs permanent monitoring via blood tests</a:t>
            </a:r>
          </a:p>
        </p:txBody>
      </p:sp>
    </p:spTree>
    <p:extLst>
      <p:ext uri="{BB962C8B-B14F-4D97-AF65-F5344CB8AC3E}">
        <p14:creationId xmlns:p14="http://schemas.microsoft.com/office/powerpoint/2010/main" val="99341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04AB-2835-0845-A73C-B6E72213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41D6-3704-C444-BA94-291F7CF51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Jack was able to have his blood taken</a:t>
            </a:r>
          </a:p>
          <a:p>
            <a:endParaRPr lang="en-US" sz="3600" dirty="0"/>
          </a:p>
          <a:p>
            <a:r>
              <a:rPr lang="en-US" sz="3600" dirty="0"/>
              <a:t>He was started slowly on Clozapine and all of his medication were titrated </a:t>
            </a:r>
          </a:p>
          <a:p>
            <a:endParaRPr lang="en-US" sz="3600" dirty="0"/>
          </a:p>
          <a:p>
            <a:r>
              <a:rPr lang="en-US" sz="3600" dirty="0"/>
              <a:t>Within two weeks we saw a different Jack</a:t>
            </a:r>
          </a:p>
          <a:p>
            <a:endParaRPr lang="en-US" sz="3600" dirty="0"/>
          </a:p>
          <a:p>
            <a:r>
              <a:rPr lang="en-US" sz="3600" dirty="0"/>
              <a:t>His family said they now have Jack back!</a:t>
            </a:r>
          </a:p>
        </p:txBody>
      </p:sp>
    </p:spTree>
    <p:extLst>
      <p:ext uri="{BB962C8B-B14F-4D97-AF65-F5344CB8AC3E}">
        <p14:creationId xmlns:p14="http://schemas.microsoft.com/office/powerpoint/2010/main" val="305127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FD91-F3F8-784F-9E41-024B26BD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Clozapine – a catalyst for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D8F8-0B88-6B46-9521-8CFD6704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time in months that he had stepped outside of the unit</a:t>
            </a:r>
          </a:p>
          <a:p>
            <a:r>
              <a:rPr lang="en-US" dirty="0"/>
              <a:t>Started painting for one minute and within a few months he had painted the whole garden!</a:t>
            </a:r>
          </a:p>
          <a:p>
            <a:r>
              <a:rPr lang="en-US" dirty="0"/>
              <a:t>Jack started to make 15 minute cakes, with six months he was cooking curry for everyone</a:t>
            </a:r>
          </a:p>
          <a:p>
            <a:r>
              <a:rPr lang="en-US" dirty="0"/>
              <a:t>He regularly used a sensory room </a:t>
            </a:r>
          </a:p>
          <a:p>
            <a:r>
              <a:rPr lang="en-US" dirty="0"/>
              <a:t>He went out of the hospital grounds for the first time in a year</a:t>
            </a:r>
          </a:p>
          <a:p>
            <a:r>
              <a:rPr lang="en-US" dirty="0"/>
              <a:t>Jack enjoyed </a:t>
            </a:r>
            <a:r>
              <a:rPr lang="en-US" dirty="0" err="1"/>
              <a:t>cyclopark</a:t>
            </a:r>
            <a:r>
              <a:rPr lang="en-US" dirty="0"/>
              <a:t> in Gravesend, shopping, swimming</a:t>
            </a:r>
          </a:p>
        </p:txBody>
      </p:sp>
    </p:spTree>
    <p:extLst>
      <p:ext uri="{BB962C8B-B14F-4D97-AF65-F5344CB8AC3E}">
        <p14:creationId xmlns:p14="http://schemas.microsoft.com/office/powerpoint/2010/main" val="300971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448310" y="392906"/>
          <a:ext cx="9295379" cy="607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096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543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An examples</vt:lpstr>
      <vt:lpstr>Jack</vt:lpstr>
      <vt:lpstr>Jack</vt:lpstr>
      <vt:lpstr>PowerPoint Presentation</vt:lpstr>
      <vt:lpstr>Jack</vt:lpstr>
      <vt:lpstr>Clozapine</vt:lpstr>
      <vt:lpstr>Jack </vt:lpstr>
      <vt:lpstr>Clozapine – a catalyst for engagement </vt:lpstr>
      <vt:lpstr>PowerPoint Presentation</vt:lpstr>
      <vt:lpstr>PowerPoint Presentation</vt:lpstr>
      <vt:lpstr>Jack</vt:lpstr>
      <vt:lpstr>PowerPoint Presentation</vt:lpstr>
      <vt:lpstr>PowerPoint Presentation</vt:lpstr>
      <vt:lpstr>PowerPoint Presentation</vt:lpstr>
      <vt:lpstr>PowerPoint Presentation</vt:lpstr>
      <vt:lpstr>Interviews</vt:lpstr>
      <vt:lpstr>Mehmet</vt:lpstr>
      <vt:lpstr>Mehmet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examples</dc:title>
  <dc:creator>Steve Hardy</dc:creator>
  <cp:lastModifiedBy>HARDY, Steve (OXLEAS NHS FOUNDATION TRUST)</cp:lastModifiedBy>
  <cp:revision>12</cp:revision>
  <dcterms:created xsi:type="dcterms:W3CDTF">2022-02-21T06:50:54Z</dcterms:created>
  <dcterms:modified xsi:type="dcterms:W3CDTF">2024-02-02T14:28:53Z</dcterms:modified>
</cp:coreProperties>
</file>