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678" r:id="rId4"/>
  </p:sldMasterIdLst>
  <p:notesMasterIdLst>
    <p:notesMasterId r:id="rId30"/>
  </p:notesMasterIdLst>
  <p:handoutMasterIdLst>
    <p:handoutMasterId r:id="rId31"/>
  </p:handoutMasterIdLst>
  <p:sldIdLst>
    <p:sldId id="263" r:id="rId5"/>
    <p:sldId id="311" r:id="rId6"/>
    <p:sldId id="315" r:id="rId7"/>
    <p:sldId id="310" r:id="rId8"/>
    <p:sldId id="307" r:id="rId9"/>
    <p:sldId id="312" r:id="rId10"/>
    <p:sldId id="314" r:id="rId11"/>
    <p:sldId id="316" r:id="rId12"/>
    <p:sldId id="332" r:id="rId13"/>
    <p:sldId id="330" r:id="rId14"/>
    <p:sldId id="317" r:id="rId15"/>
    <p:sldId id="318" r:id="rId16"/>
    <p:sldId id="319" r:id="rId17"/>
    <p:sldId id="320" r:id="rId18"/>
    <p:sldId id="321" r:id="rId19"/>
    <p:sldId id="322" r:id="rId20"/>
    <p:sldId id="323" r:id="rId21"/>
    <p:sldId id="324" r:id="rId22"/>
    <p:sldId id="325" r:id="rId23"/>
    <p:sldId id="326" r:id="rId24"/>
    <p:sldId id="327" r:id="rId25"/>
    <p:sldId id="328" r:id="rId26"/>
    <p:sldId id="329" r:id="rId27"/>
    <p:sldId id="313" r:id="rId28"/>
    <p:sldId id="331" r:id="rId29"/>
  </p:sldIdLst>
  <p:sldSz cx="9144000" cy="6858000" type="screen4x3"/>
  <p:notesSz cx="6810375" cy="99425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5A6"/>
    <a:srgbClr val="FFE312"/>
    <a:srgbClr val="3C3C3B"/>
    <a:srgbClr val="FC7C2E"/>
    <a:srgbClr val="FFCB05"/>
    <a:srgbClr val="F6BC1C"/>
    <a:srgbClr val="EEB42B"/>
    <a:srgbClr val="E2A71D"/>
    <a:srgbClr val="005B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49" autoAdjust="0"/>
    <p:restoredTop sz="96300" autoAdjust="0"/>
  </p:normalViewPr>
  <p:slideViewPr>
    <p:cSldViewPr snapToGrid="0" snapToObjects="1">
      <p:cViewPr varScale="1">
        <p:scale>
          <a:sx n="86" d="100"/>
          <a:sy n="86" d="100"/>
        </p:scale>
        <p:origin x="-90" y="-498"/>
      </p:cViewPr>
      <p:guideLst>
        <p:guide orient="horz" pos="3885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7636" y="0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B208C2-FBEB-1E40-B270-F07A9B3398C4}" type="datetimeFigureOut">
              <a:rPr lang="en-US" smtClean="0"/>
              <a:pPr/>
              <a:t>1/19/2021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7636" y="9443662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E4F77C-F852-0643-8398-07B6377A10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15572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7636" y="0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99658A-2163-034B-91F9-ED7501212517}" type="datetimeFigureOut">
              <a:rPr lang="en-US" smtClean="0"/>
              <a:pPr/>
              <a:t>1/19/2021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887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22694"/>
            <a:ext cx="544830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7636" y="9443662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9DE3F7-9AFF-0D49-8E73-155E9665E1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514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rgbClr val="0065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OxleaseOWhite.png"/>
          <p:cNvPicPr>
            <a:picLocks noChangeAspect="1"/>
          </p:cNvPicPr>
          <p:nvPr userDrawn="1"/>
        </p:nvPicPr>
        <p:blipFill>
          <a:blip r:embed="rId2"/>
          <a:srcRect b="20354"/>
          <a:stretch>
            <a:fillRect/>
          </a:stretch>
        </p:blipFill>
        <p:spPr>
          <a:xfrm>
            <a:off x="3656481" y="2803236"/>
            <a:ext cx="5487519" cy="535463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ADC29-320A-A244-BA24-74F67D1E0305}" type="datetime3">
              <a:rPr lang="en-GB" smtClean="0"/>
              <a:pPr/>
              <a:t>19 January,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5147754" y="934354"/>
            <a:ext cx="3640646" cy="941781"/>
          </a:xfrm>
        </p:spPr>
        <p:txBody>
          <a:bodyPr lIns="0" tIns="0" rIns="0" bIns="0" anchor="t" anchorCtr="0">
            <a:norm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en-GB" dirty="0" smtClean="0"/>
              <a:t>Section slide title</a:t>
            </a:r>
            <a:br>
              <a:rPr lang="en-GB" dirty="0" smtClean="0"/>
            </a:br>
            <a:r>
              <a:rPr lang="en-GB" dirty="0" err="1" smtClean="0"/>
              <a:t>xxxxx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4172466" y="1803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 descr="ImprovingLivesStrapWhit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5530" y="1876135"/>
            <a:ext cx="1874108" cy="467461"/>
          </a:xfrm>
          <a:prstGeom prst="rect">
            <a:avLst/>
          </a:prstGeom>
        </p:spPr>
      </p:pic>
      <p:pic>
        <p:nvPicPr>
          <p:cNvPr id="11" name="Picture 10" descr="Oxleas_Yellow_WhiteNHS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4509" y="337612"/>
            <a:ext cx="2247891" cy="125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47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63AE-B0FC-754C-8260-C8A4D98C1A05}" type="datetime3">
              <a:rPr lang="en-GB" smtClean="0"/>
              <a:pPr/>
              <a:t>19 January,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D8056-0FAA-3746-A907-DA096981E6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41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9F557-4ECE-1D45-B2F7-ABE3CEB10F31}" type="datetime3">
              <a:rPr lang="en-GB" smtClean="0"/>
              <a:pPr/>
              <a:t>19 January,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D8056-0FAA-3746-A907-DA096981E6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8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C87AB-47FD-AD41-8BED-E9C655F8A2BC}" type="datetimeFigureOut">
              <a:rPr lang="en-US" smtClean="0"/>
              <a:pPr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924B0-CBFE-CA4E-95DC-4DA51597EE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C87AB-47FD-AD41-8BED-E9C655F8A2BC}" type="datetimeFigureOut">
              <a:rPr lang="en-US" smtClean="0"/>
              <a:pPr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924B0-CBFE-CA4E-95DC-4DA51597EE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C87AB-47FD-AD41-8BED-E9C655F8A2BC}" type="datetimeFigureOut">
              <a:rPr lang="en-US" smtClean="0"/>
              <a:pPr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924B0-CBFE-CA4E-95DC-4DA51597EE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C87AB-47FD-AD41-8BED-E9C655F8A2BC}" type="datetimeFigureOut">
              <a:rPr lang="en-US" smtClean="0"/>
              <a:pPr/>
              <a:t>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924B0-CBFE-CA4E-95DC-4DA51597EE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C87AB-47FD-AD41-8BED-E9C655F8A2BC}" type="datetimeFigureOut">
              <a:rPr lang="en-US" smtClean="0"/>
              <a:pPr/>
              <a:t>1/19/2021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924B0-CBFE-CA4E-95DC-4DA51597EE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C87AB-47FD-AD41-8BED-E9C655F8A2BC}" type="datetimeFigureOut">
              <a:rPr lang="en-US" smtClean="0"/>
              <a:pPr/>
              <a:t>1/19/2021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924B0-CBFE-CA4E-95DC-4DA51597EE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C87AB-47FD-AD41-8BED-E9C655F8A2BC}" type="datetimeFigureOut">
              <a:rPr lang="en-US" smtClean="0"/>
              <a:pPr/>
              <a:t>1/19/2021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924B0-CBFE-CA4E-95DC-4DA51597EE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C87AB-47FD-AD41-8BED-E9C655F8A2BC}" type="datetimeFigureOut">
              <a:rPr lang="en-US" smtClean="0"/>
              <a:pPr/>
              <a:t>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924B0-CBFE-CA4E-95DC-4DA51597EE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372533" y="1539875"/>
            <a:ext cx="8484875" cy="4159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54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C87AB-47FD-AD41-8BED-E9C655F8A2BC}" type="datetimeFigureOut">
              <a:rPr lang="en-US" smtClean="0"/>
              <a:pPr/>
              <a:t>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924B0-CBFE-CA4E-95DC-4DA51597EE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C87AB-47FD-AD41-8BED-E9C655F8A2BC}" type="datetimeFigureOut">
              <a:rPr lang="en-US" smtClean="0"/>
              <a:pPr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924B0-CBFE-CA4E-95DC-4DA51597EE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C87AB-47FD-AD41-8BED-E9C655F8A2BC}" type="datetimeFigureOut">
              <a:rPr lang="en-US" smtClean="0"/>
              <a:pPr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924B0-CBFE-CA4E-95DC-4DA51597EE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adiesCoffee_2_EDI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67336"/>
          </a:xfrm>
          <a:prstGeom prst="rect">
            <a:avLst/>
          </a:prstGeom>
        </p:spPr>
      </p:pic>
      <p:pic>
        <p:nvPicPr>
          <p:cNvPr id="10" name="Picture 9" descr="OxleaseOYellow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5" r="20707" b="17410"/>
          <a:stretch/>
        </p:blipFill>
        <p:spPr>
          <a:xfrm>
            <a:off x="5127659" y="1750460"/>
            <a:ext cx="4016341" cy="5107540"/>
          </a:xfrm>
          <a:prstGeom prst="rect">
            <a:avLst/>
          </a:prstGeom>
        </p:spPr>
      </p:pic>
      <p:pic>
        <p:nvPicPr>
          <p:cNvPr id="5" name="Picture 4" descr="Oxleas_Yellow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33" y="321733"/>
            <a:ext cx="2654299" cy="1473965"/>
          </a:xfrm>
          <a:prstGeom prst="rect">
            <a:avLst/>
          </a:prstGeom>
        </p:spPr>
      </p:pic>
      <p:pic>
        <p:nvPicPr>
          <p:cNvPr id="7" name="Picture 6" descr="ImprovingLivesStrapBlue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33" y="4251478"/>
            <a:ext cx="2180167" cy="54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0456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0400"/>
            <a:ext cx="8034867" cy="542927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994413"/>
            <a:ext cx="8217429" cy="4055796"/>
          </a:xfrm>
        </p:spPr>
        <p:txBody>
          <a:bodyPr>
            <a:normAutofit/>
          </a:bodyPr>
          <a:lstStyle>
            <a:lvl1pPr>
              <a:defRPr sz="2000"/>
            </a:lvl1pPr>
            <a:lvl2pPr marL="542925" indent="-180975">
              <a:defRPr sz="2000"/>
            </a:lvl2pPr>
            <a:lvl3pPr marL="896938" indent="-182563">
              <a:defRPr sz="2000"/>
            </a:lvl3pPr>
            <a:lvl4pPr marL="1163638" indent="-182563">
              <a:defRPr sz="2000"/>
            </a:lvl4pPr>
            <a:lvl5pPr marL="1438275" indent="-180975">
              <a:defRPr sz="20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41028" y="6424086"/>
            <a:ext cx="2133600" cy="29739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4BD8056-0FAA-3746-A907-DA096981E67E}" type="slidenum">
              <a:rPr lang="en-US" smtClean="0">
                <a:solidFill>
                  <a:srgbClr val="005B9C"/>
                </a:solidFill>
              </a:rPr>
              <a:pPr/>
              <a:t>‹#›</a:t>
            </a:fld>
            <a:endParaRPr lang="en-US" dirty="0">
              <a:solidFill>
                <a:srgbClr val="005B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04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0400"/>
            <a:ext cx="8229600" cy="544899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94400"/>
            <a:ext cx="4038600" cy="3865563"/>
          </a:xfrm>
        </p:spPr>
        <p:txBody>
          <a:bodyPr>
            <a:normAutofit/>
          </a:bodyPr>
          <a:lstStyle>
            <a:lvl1pPr>
              <a:defRPr sz="2000"/>
            </a:lvl1pPr>
            <a:lvl2pPr marL="542925" indent="-180975" defTabSz="266700">
              <a:defRPr sz="2000"/>
            </a:lvl2pPr>
            <a:lvl3pPr marL="895350" indent="-180975">
              <a:defRPr sz="2000"/>
            </a:lvl3pPr>
            <a:lvl4pPr marL="1257300" indent="-180975">
              <a:defRPr sz="2000"/>
            </a:lvl4pPr>
            <a:lvl5pPr marL="1619250" indent="-180975"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24086"/>
            <a:ext cx="2133600" cy="29739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>
                <a:solidFill>
                  <a:srgbClr val="005B9C"/>
                </a:solidFill>
              </a:defRPr>
            </a:lvl1pPr>
          </a:lstStyle>
          <a:p>
            <a:fld id="{44BD8056-0FAA-3746-A907-DA096981E6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0"/>
          </p:nvPr>
        </p:nvSpPr>
        <p:spPr>
          <a:xfrm>
            <a:off x="4648200" y="1994400"/>
            <a:ext cx="4038600" cy="3865563"/>
          </a:xfrm>
        </p:spPr>
        <p:txBody>
          <a:bodyPr>
            <a:normAutofit/>
          </a:bodyPr>
          <a:lstStyle>
            <a:lvl1pPr>
              <a:defRPr sz="2000"/>
            </a:lvl1pPr>
            <a:lvl2pPr marL="542925" indent="-180975" defTabSz="266700">
              <a:defRPr sz="2000"/>
            </a:lvl2pPr>
            <a:lvl3pPr marL="895350" indent="-180975">
              <a:defRPr sz="2000"/>
            </a:lvl3pPr>
            <a:lvl4pPr marL="1257300" indent="-180975">
              <a:defRPr sz="2000"/>
            </a:lvl4pPr>
            <a:lvl5pPr marL="1619250" indent="-180975"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2544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rgbClr val="0065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31751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2" name="Picture 11" descr="ImprovingLivesStrapWhit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4508" y="6024645"/>
            <a:ext cx="2146291" cy="535352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444509" y="2313892"/>
            <a:ext cx="3640646" cy="941781"/>
          </a:xfrm>
        </p:spPr>
        <p:txBody>
          <a:bodyPr lIns="0" tIns="0" rIns="0" bIns="0" anchor="t" anchorCtr="0">
            <a:norm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Section slide title</a:t>
            </a:r>
            <a:br>
              <a:rPr lang="en-GB" dirty="0"/>
            </a:br>
            <a:r>
              <a:rPr lang="en-GB" dirty="0" err="1"/>
              <a:t>xxxxx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4172466" y="1803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3C3C3B"/>
              </a:solidFill>
            </a:endParaRPr>
          </a:p>
        </p:txBody>
      </p:sp>
      <p:pic>
        <p:nvPicPr>
          <p:cNvPr id="14" name="Picture 13" descr="OxleaseOWhite.png"/>
          <p:cNvPicPr>
            <a:picLocks noChangeAspect="1"/>
          </p:cNvPicPr>
          <p:nvPr userDrawn="1"/>
        </p:nvPicPr>
        <p:blipFill rotWithShape="1">
          <a:blip r:embed="rId3"/>
          <a:srcRect l="-5997" b="24954"/>
          <a:stretch/>
        </p:blipFill>
        <p:spPr>
          <a:xfrm>
            <a:off x="3327401" y="1812637"/>
            <a:ext cx="5816600" cy="5045363"/>
          </a:xfrm>
          <a:prstGeom prst="rect">
            <a:avLst/>
          </a:prstGeom>
        </p:spPr>
      </p:pic>
      <p:pic>
        <p:nvPicPr>
          <p:cNvPr id="17" name="Picture 16" descr="Oxleas_Yellow_WhiteNHS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9909" y="421724"/>
            <a:ext cx="2552691" cy="142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693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rgbClr val="0065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" y="0"/>
            <a:ext cx="9144001" cy="6858000"/>
          </a:xfrm>
          <a:prstGeom prst="rect">
            <a:avLst/>
          </a:prstGeom>
          <a:solidFill>
            <a:srgbClr val="FFCB0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2" name="Picture 11" descr="Oxleas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83" y="419100"/>
            <a:ext cx="2582417" cy="1434049"/>
          </a:xfrm>
          <a:prstGeom prst="rect">
            <a:avLst/>
          </a:prstGeom>
        </p:spPr>
      </p:pic>
      <p:pic>
        <p:nvPicPr>
          <p:cNvPr id="13" name="Picture 12" descr="ImprovingLivesStrapBlu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83" y="6038922"/>
            <a:ext cx="2150617" cy="536431"/>
          </a:xfrm>
          <a:prstGeom prst="rect">
            <a:avLst/>
          </a:prstGeom>
        </p:spPr>
      </p:pic>
      <p:pic>
        <p:nvPicPr>
          <p:cNvPr id="14" name="Picture 13" descr="OxleaseOWhite.png"/>
          <p:cNvPicPr>
            <a:picLocks noChangeAspect="1"/>
          </p:cNvPicPr>
          <p:nvPr userDrawn="1"/>
        </p:nvPicPr>
        <p:blipFill rotWithShape="1">
          <a:blip r:embed="rId4"/>
          <a:srcRect l="-5997" b="24954"/>
          <a:stretch/>
        </p:blipFill>
        <p:spPr>
          <a:xfrm>
            <a:off x="3327401" y="1812637"/>
            <a:ext cx="5816600" cy="5045363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461338" y="2332346"/>
            <a:ext cx="3640646" cy="941781"/>
          </a:xfrm>
        </p:spPr>
        <p:txBody>
          <a:bodyPr lIns="0" tIns="0" rIns="0" bIns="0" anchor="t" anchorCtr="0">
            <a:normAutofit/>
          </a:bodyPr>
          <a:lstStyle>
            <a:lvl1pPr algn="l"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Section slide title</a:t>
            </a:r>
            <a:br>
              <a:rPr lang="en-GB" dirty="0"/>
            </a:br>
            <a:r>
              <a:rPr lang="en-GB" dirty="0" err="1"/>
              <a:t>xxxxx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4172466" y="1803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3C3C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2835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adiesCoffee_2_EDI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67336"/>
          </a:xfrm>
          <a:prstGeom prst="rect">
            <a:avLst/>
          </a:prstGeom>
        </p:spPr>
      </p:pic>
      <p:pic>
        <p:nvPicPr>
          <p:cNvPr id="10" name="Picture 9" descr="OxleaseOYellow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5" r="20707" b="17410"/>
          <a:stretch/>
        </p:blipFill>
        <p:spPr>
          <a:xfrm>
            <a:off x="5127659" y="1750460"/>
            <a:ext cx="4016341" cy="5107540"/>
          </a:xfrm>
          <a:prstGeom prst="rect">
            <a:avLst/>
          </a:prstGeom>
        </p:spPr>
      </p:pic>
      <p:pic>
        <p:nvPicPr>
          <p:cNvPr id="5" name="Picture 4" descr="Oxleas_Yellow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33" y="321733"/>
            <a:ext cx="2654299" cy="1473965"/>
          </a:xfrm>
          <a:prstGeom prst="rect">
            <a:avLst/>
          </a:prstGeom>
        </p:spPr>
      </p:pic>
      <p:pic>
        <p:nvPicPr>
          <p:cNvPr id="7" name="Picture 6" descr="ImprovingLivesStrapBlue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33" y="4251478"/>
            <a:ext cx="2180167" cy="54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1424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0400"/>
            <a:ext cx="8034867" cy="542927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994413"/>
            <a:ext cx="8217429" cy="4055796"/>
          </a:xfrm>
        </p:spPr>
        <p:txBody>
          <a:bodyPr>
            <a:normAutofit/>
          </a:bodyPr>
          <a:lstStyle>
            <a:lvl1pPr>
              <a:defRPr sz="2000"/>
            </a:lvl1pPr>
            <a:lvl2pPr marL="542925" indent="-180975">
              <a:defRPr sz="2000"/>
            </a:lvl2pPr>
            <a:lvl3pPr marL="896938" indent="-182563">
              <a:defRPr sz="2000"/>
            </a:lvl3pPr>
            <a:lvl4pPr marL="1163638" indent="-182563">
              <a:defRPr sz="2000"/>
            </a:lvl4pPr>
            <a:lvl5pPr marL="1438275" indent="-180975">
              <a:defRPr sz="20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41028" y="6424086"/>
            <a:ext cx="2133600" cy="29739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4BD8056-0FAA-3746-A907-DA096981E67E}" type="slidenum">
              <a:rPr lang="en-US" smtClean="0">
                <a:solidFill>
                  <a:srgbClr val="005B9C"/>
                </a:solidFill>
              </a:rPr>
              <a:pPr/>
              <a:t>‹#›</a:t>
            </a:fld>
            <a:endParaRPr lang="en-US" dirty="0">
              <a:solidFill>
                <a:srgbClr val="005B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736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60000"/>
            <a:ext cx="8034867" cy="542927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75C04-2307-A445-8C4D-9146AC387E2E}" type="datetime3">
              <a:rPr lang="en-GB" smtClean="0"/>
              <a:pPr/>
              <a:t>19 January,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D8056-0FAA-3746-A907-DA096981E6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02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0400"/>
            <a:ext cx="8229600" cy="544899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94400"/>
            <a:ext cx="4038600" cy="3865563"/>
          </a:xfrm>
        </p:spPr>
        <p:txBody>
          <a:bodyPr>
            <a:normAutofit/>
          </a:bodyPr>
          <a:lstStyle>
            <a:lvl1pPr>
              <a:defRPr sz="2000"/>
            </a:lvl1pPr>
            <a:lvl2pPr marL="542925" indent="-180975" defTabSz="266700">
              <a:defRPr sz="2000"/>
            </a:lvl2pPr>
            <a:lvl3pPr marL="895350" indent="-180975">
              <a:defRPr sz="2000"/>
            </a:lvl3pPr>
            <a:lvl4pPr marL="1257300" indent="-180975">
              <a:defRPr sz="2000"/>
            </a:lvl4pPr>
            <a:lvl5pPr marL="1619250" indent="-180975"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24086"/>
            <a:ext cx="2133600" cy="29739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>
                <a:solidFill>
                  <a:srgbClr val="005B9C"/>
                </a:solidFill>
              </a:defRPr>
            </a:lvl1pPr>
          </a:lstStyle>
          <a:p>
            <a:fld id="{44BD8056-0FAA-3746-A907-DA096981E6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0"/>
          </p:nvPr>
        </p:nvSpPr>
        <p:spPr>
          <a:xfrm>
            <a:off x="4648200" y="1994400"/>
            <a:ext cx="4038600" cy="3865563"/>
          </a:xfrm>
        </p:spPr>
        <p:txBody>
          <a:bodyPr>
            <a:normAutofit/>
          </a:bodyPr>
          <a:lstStyle>
            <a:lvl1pPr>
              <a:defRPr sz="2000"/>
            </a:lvl1pPr>
            <a:lvl2pPr marL="542925" indent="-180975" defTabSz="266700">
              <a:defRPr sz="2000"/>
            </a:lvl2pPr>
            <a:lvl3pPr marL="895350" indent="-180975">
              <a:defRPr sz="2000"/>
            </a:lvl3pPr>
            <a:lvl4pPr marL="1257300" indent="-180975">
              <a:defRPr sz="2000"/>
            </a:lvl4pPr>
            <a:lvl5pPr marL="1619250" indent="-180975"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7701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rgbClr val="0065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31751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2" name="Picture 11" descr="ImprovingLivesStrapWhit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4508" y="6024645"/>
            <a:ext cx="2146291" cy="535352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444509" y="2313892"/>
            <a:ext cx="3640646" cy="941781"/>
          </a:xfrm>
        </p:spPr>
        <p:txBody>
          <a:bodyPr lIns="0" tIns="0" rIns="0" bIns="0" anchor="t" anchorCtr="0">
            <a:norm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Section slide title</a:t>
            </a:r>
            <a:br>
              <a:rPr lang="en-GB" dirty="0"/>
            </a:br>
            <a:r>
              <a:rPr lang="en-GB" dirty="0" err="1"/>
              <a:t>xxxxx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4172466" y="1803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3C3C3B"/>
              </a:solidFill>
            </a:endParaRPr>
          </a:p>
        </p:txBody>
      </p:sp>
      <p:pic>
        <p:nvPicPr>
          <p:cNvPr id="14" name="Picture 13" descr="OxleaseOWhite.png"/>
          <p:cNvPicPr>
            <a:picLocks noChangeAspect="1"/>
          </p:cNvPicPr>
          <p:nvPr userDrawn="1"/>
        </p:nvPicPr>
        <p:blipFill rotWithShape="1">
          <a:blip r:embed="rId3"/>
          <a:srcRect l="-5997" b="24954"/>
          <a:stretch/>
        </p:blipFill>
        <p:spPr>
          <a:xfrm>
            <a:off x="3327401" y="1812637"/>
            <a:ext cx="5816600" cy="5045363"/>
          </a:xfrm>
          <a:prstGeom prst="rect">
            <a:avLst/>
          </a:prstGeom>
        </p:spPr>
      </p:pic>
      <p:pic>
        <p:nvPicPr>
          <p:cNvPr id="17" name="Picture 16" descr="Oxleas_Yellow_WhiteNHS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9909" y="421724"/>
            <a:ext cx="2552691" cy="142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5439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rgbClr val="0065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" y="0"/>
            <a:ext cx="9144001" cy="6858000"/>
          </a:xfrm>
          <a:prstGeom prst="rect">
            <a:avLst/>
          </a:prstGeom>
          <a:solidFill>
            <a:srgbClr val="FFCB0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2" name="Picture 11" descr="Oxleas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83" y="419100"/>
            <a:ext cx="2582417" cy="1434049"/>
          </a:xfrm>
          <a:prstGeom prst="rect">
            <a:avLst/>
          </a:prstGeom>
        </p:spPr>
      </p:pic>
      <p:pic>
        <p:nvPicPr>
          <p:cNvPr id="13" name="Picture 12" descr="ImprovingLivesStrapBlu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83" y="6038922"/>
            <a:ext cx="2150617" cy="536431"/>
          </a:xfrm>
          <a:prstGeom prst="rect">
            <a:avLst/>
          </a:prstGeom>
        </p:spPr>
      </p:pic>
      <p:pic>
        <p:nvPicPr>
          <p:cNvPr id="14" name="Picture 13" descr="OxleaseOWhite.png"/>
          <p:cNvPicPr>
            <a:picLocks noChangeAspect="1"/>
          </p:cNvPicPr>
          <p:nvPr userDrawn="1"/>
        </p:nvPicPr>
        <p:blipFill rotWithShape="1">
          <a:blip r:embed="rId4"/>
          <a:srcRect l="-5997" b="24954"/>
          <a:stretch/>
        </p:blipFill>
        <p:spPr>
          <a:xfrm>
            <a:off x="3327401" y="1812637"/>
            <a:ext cx="5816600" cy="5045363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461338" y="2332346"/>
            <a:ext cx="3640646" cy="941781"/>
          </a:xfrm>
        </p:spPr>
        <p:txBody>
          <a:bodyPr lIns="0" tIns="0" rIns="0" bIns="0" anchor="t" anchorCtr="0">
            <a:normAutofit/>
          </a:bodyPr>
          <a:lstStyle>
            <a:lvl1pPr algn="l"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Section slide title</a:t>
            </a:r>
            <a:br>
              <a:rPr lang="en-GB" dirty="0"/>
            </a:br>
            <a:r>
              <a:rPr lang="en-GB" dirty="0" err="1"/>
              <a:t>xxxxx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4172466" y="1803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3C3C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571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60000"/>
            <a:ext cx="8034867" cy="542927"/>
          </a:xfrm>
        </p:spPr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94400"/>
            <a:ext cx="4038600" cy="38655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94400"/>
            <a:ext cx="4038600" cy="38655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A4CB5-1DC8-3649-8559-385B4C8892AC}" type="datetime3">
              <a:rPr lang="en-GB" smtClean="0"/>
              <a:pPr/>
              <a:t>19 January, 2021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0" y="1761393"/>
            <a:ext cx="8217429" cy="1588"/>
          </a:xfrm>
          <a:prstGeom prst="line">
            <a:avLst/>
          </a:prstGeom>
          <a:ln w="12700" cmpd="sng">
            <a:solidFill>
              <a:srgbClr val="3C3C3B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Oxleas_Yello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1" y="321734"/>
            <a:ext cx="1435099" cy="796929"/>
          </a:xfrm>
          <a:prstGeom prst="rect">
            <a:avLst/>
          </a:prstGeom>
        </p:spPr>
      </p:pic>
      <p:pic>
        <p:nvPicPr>
          <p:cNvPr id="9" name="Picture 8" descr="ImprovingLivesStrapYellow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349" y="321734"/>
            <a:ext cx="1214396" cy="30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20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60000"/>
            <a:ext cx="8034867" cy="542927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03ED9-1470-D443-972B-91F0F35FAFA8}" type="datetime3">
              <a:rPr lang="en-GB" smtClean="0"/>
              <a:pPr/>
              <a:t>19 January, 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D8056-0FAA-3746-A907-DA096981E6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90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60000"/>
            <a:ext cx="8034867" cy="542927"/>
          </a:xfrm>
        </p:spPr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3F9E4-B2F1-CA43-B603-06AED7744213}" type="datetime3">
              <a:rPr lang="en-GB" smtClean="0"/>
              <a:pPr/>
              <a:t>19 January, 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D8056-0FAA-3746-A907-DA096981E6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24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273B4-60B6-2B4E-9A4E-6EAD11A9B9E1}" type="datetime3">
              <a:rPr lang="en-GB" smtClean="0"/>
              <a:pPr/>
              <a:t>19 January, 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D8056-0FAA-3746-A907-DA096981E6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86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86609-550B-704F-9E4C-18013E75C9DE}" type="datetime3">
              <a:rPr lang="en-GB" smtClean="0"/>
              <a:pPr/>
              <a:t>19 January,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D8056-0FAA-3746-A907-DA096981E6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31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8911D-A43B-6444-B87F-655CAF5A2352}" type="datetime3">
              <a:rPr lang="en-GB" smtClean="0"/>
              <a:pPr/>
              <a:t>19 January,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D8056-0FAA-3746-A907-DA096981E6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54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220197"/>
            <a:ext cx="8034867" cy="54292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94413"/>
            <a:ext cx="7958656" cy="405579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31799" y="6432554"/>
            <a:ext cx="2133600" cy="28892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rgbClr val="3C3C3B"/>
                </a:solidFill>
              </a:defRPr>
            </a:lvl1pPr>
          </a:lstStyle>
          <a:p>
            <a:fld id="{9727FC5C-4683-C344-BEF1-217315D986C6}" type="datetime3">
              <a:rPr lang="en-GB" smtClean="0"/>
              <a:pPr/>
              <a:t>19 January, 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2256" y="6424086"/>
            <a:ext cx="2133600" cy="29739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44BD8056-0FAA-3746-A907-DA096981E67E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0" y="1761393"/>
            <a:ext cx="8217429" cy="1588"/>
          </a:xfrm>
          <a:prstGeom prst="line">
            <a:avLst/>
          </a:prstGeom>
          <a:ln w="12700" cmpd="sng">
            <a:solidFill>
              <a:srgbClr val="3C3C3B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8497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563" indent="-182563" algn="l" defTabSz="457200" rtl="0" eaLnBrk="1" latinLnBrk="0" hangingPunct="1">
        <a:spcBef>
          <a:spcPct val="20000"/>
        </a:spcBef>
        <a:buClr>
          <a:srgbClr val="F6BC1C"/>
        </a:buClr>
        <a:buFont typeface="Arial"/>
        <a:buChar char="•"/>
        <a:defRPr sz="2000" kern="1200">
          <a:solidFill>
            <a:srgbClr val="3C3C3B"/>
          </a:solidFill>
          <a:latin typeface="+mn-lt"/>
          <a:ea typeface="+mn-ea"/>
          <a:cs typeface="+mn-cs"/>
        </a:defRPr>
      </a:lvl1pPr>
      <a:lvl2pPr marL="182563" indent="-182563" algn="l" defTabSz="457200" rtl="0" eaLnBrk="1" latinLnBrk="0" hangingPunct="1">
        <a:spcBef>
          <a:spcPct val="20000"/>
        </a:spcBef>
        <a:buClr>
          <a:srgbClr val="F6BC1C"/>
        </a:buClr>
        <a:buFont typeface="Arial"/>
        <a:buChar char="•"/>
        <a:defRPr sz="2000" kern="1200">
          <a:solidFill>
            <a:srgbClr val="3C3C3B"/>
          </a:solidFill>
          <a:latin typeface="+mn-lt"/>
          <a:ea typeface="+mn-ea"/>
          <a:cs typeface="+mn-cs"/>
        </a:defRPr>
      </a:lvl2pPr>
      <a:lvl3pPr marL="182563" indent="-182563" algn="l" defTabSz="457200" rtl="0" eaLnBrk="1" latinLnBrk="0" hangingPunct="1">
        <a:spcBef>
          <a:spcPct val="20000"/>
        </a:spcBef>
        <a:buClr>
          <a:srgbClr val="F6BC1C"/>
        </a:buClr>
        <a:buFont typeface="Arial"/>
        <a:buChar char="•"/>
        <a:defRPr sz="2000" kern="1200">
          <a:solidFill>
            <a:srgbClr val="3C3C3B"/>
          </a:solidFill>
          <a:latin typeface="+mn-lt"/>
          <a:ea typeface="+mn-ea"/>
          <a:cs typeface="+mn-cs"/>
        </a:defRPr>
      </a:lvl3pPr>
      <a:lvl4pPr marL="182563" indent="-182563" algn="l" defTabSz="457200" rtl="0" eaLnBrk="1" latinLnBrk="0" hangingPunct="1">
        <a:spcBef>
          <a:spcPct val="20000"/>
        </a:spcBef>
        <a:buClr>
          <a:srgbClr val="F6BC1C"/>
        </a:buClr>
        <a:buFont typeface="Arial"/>
        <a:buChar char="•"/>
        <a:defRPr sz="2000" kern="1200">
          <a:solidFill>
            <a:srgbClr val="3C3C3B"/>
          </a:solidFill>
          <a:latin typeface="+mn-lt"/>
          <a:ea typeface="+mn-ea"/>
          <a:cs typeface="+mn-cs"/>
        </a:defRPr>
      </a:lvl4pPr>
      <a:lvl5pPr marL="182563" indent="-182563" algn="l" defTabSz="457200" rtl="0" eaLnBrk="1" latinLnBrk="0" hangingPunct="1">
        <a:spcBef>
          <a:spcPct val="20000"/>
        </a:spcBef>
        <a:buClr>
          <a:srgbClr val="F6BC1C"/>
        </a:buClr>
        <a:buFont typeface="Arial"/>
        <a:buChar char="•"/>
        <a:defRPr sz="2000" kern="1200">
          <a:solidFill>
            <a:srgbClr val="3C3C3B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C87AB-47FD-AD41-8BED-E9C655F8A2BC}" type="datetimeFigureOut">
              <a:rPr lang="en-US" smtClean="0"/>
              <a:pPr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924B0-CBFE-CA4E-95DC-4DA51597EE4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1763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5B9C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220197"/>
            <a:ext cx="8217429" cy="54313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1994413"/>
            <a:ext cx="8217429" cy="405579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41028" y="6424086"/>
            <a:ext cx="2133600" cy="29739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4BD8056-0FAA-3746-A907-DA096981E67E}" type="slidenum">
              <a:rPr lang="en-US" smtClean="0">
                <a:solidFill>
                  <a:srgbClr val="005B9C"/>
                </a:solidFill>
              </a:rPr>
              <a:pPr/>
              <a:t>‹#›</a:t>
            </a:fld>
            <a:endParaRPr lang="en-US" dirty="0">
              <a:solidFill>
                <a:srgbClr val="005B9C"/>
              </a:solidFill>
            </a:endParaRPr>
          </a:p>
        </p:txBody>
      </p:sp>
      <p:pic>
        <p:nvPicPr>
          <p:cNvPr id="15" name="Picture 14" descr="Oxleas_Yellow_WhiteNHS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29113"/>
            <a:ext cx="1600201" cy="891916"/>
          </a:xfrm>
          <a:prstGeom prst="rect">
            <a:avLst/>
          </a:prstGeom>
        </p:spPr>
      </p:pic>
      <p:pic>
        <p:nvPicPr>
          <p:cNvPr id="9" name="Picture 8" descr="ImprovingLivesStrapWhite.png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527808" y="570545"/>
            <a:ext cx="2146291" cy="53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540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82563" indent="-182563" algn="l" defTabSz="457200" rtl="0" eaLnBrk="1" latinLnBrk="0" hangingPunct="1">
        <a:spcBef>
          <a:spcPct val="20000"/>
        </a:spcBef>
        <a:buClr>
          <a:srgbClr val="F6BC1C"/>
        </a:buClr>
        <a:buFont typeface="Arial"/>
        <a:buChar char="•"/>
        <a:defRPr sz="2000" kern="1200">
          <a:solidFill>
            <a:srgbClr val="3C3C3B"/>
          </a:solidFill>
          <a:latin typeface="+mn-lt"/>
          <a:ea typeface="+mn-ea"/>
          <a:cs typeface="+mn-cs"/>
        </a:defRPr>
      </a:lvl1pPr>
      <a:lvl2pPr marL="542925" indent="-180975" algn="l" defTabSz="457200" rtl="0" eaLnBrk="1" latinLnBrk="0" hangingPunct="1">
        <a:spcBef>
          <a:spcPct val="20000"/>
        </a:spcBef>
        <a:buClr>
          <a:srgbClr val="F6BC1C"/>
        </a:buClr>
        <a:buFont typeface="Arial"/>
        <a:buChar char="•"/>
        <a:defRPr sz="2000" kern="1200">
          <a:solidFill>
            <a:srgbClr val="3C3C3B"/>
          </a:solidFill>
          <a:latin typeface="+mn-lt"/>
          <a:ea typeface="+mn-ea"/>
          <a:cs typeface="+mn-cs"/>
        </a:defRPr>
      </a:lvl2pPr>
      <a:lvl3pPr marL="809625" indent="-180975" algn="l" defTabSz="457200" rtl="0" eaLnBrk="1" latinLnBrk="0" hangingPunct="1">
        <a:spcBef>
          <a:spcPct val="20000"/>
        </a:spcBef>
        <a:buClr>
          <a:srgbClr val="F6BC1C"/>
        </a:buClr>
        <a:buFont typeface="Arial"/>
        <a:buChar char="•"/>
        <a:defRPr sz="2000" kern="1200">
          <a:solidFill>
            <a:srgbClr val="3C3C3B"/>
          </a:solidFill>
          <a:latin typeface="+mn-lt"/>
          <a:ea typeface="+mn-ea"/>
          <a:cs typeface="+mn-cs"/>
        </a:defRPr>
      </a:lvl3pPr>
      <a:lvl4pPr marL="992188" indent="-182563" algn="l" defTabSz="457200" rtl="0" eaLnBrk="1" latinLnBrk="0" hangingPunct="1">
        <a:spcBef>
          <a:spcPct val="20000"/>
        </a:spcBef>
        <a:buClr>
          <a:srgbClr val="F6BC1C"/>
        </a:buClr>
        <a:buFont typeface="Arial"/>
        <a:buChar char="•"/>
        <a:defRPr sz="2000" kern="1200">
          <a:solidFill>
            <a:srgbClr val="3C3C3B"/>
          </a:solidFill>
          <a:latin typeface="+mn-lt"/>
          <a:ea typeface="+mn-ea"/>
          <a:cs typeface="+mn-cs"/>
        </a:defRPr>
      </a:lvl4pPr>
      <a:lvl5pPr marL="1257300" indent="-180975" algn="l" defTabSz="342900" rtl="0" eaLnBrk="1" latinLnBrk="0" hangingPunct="1">
        <a:spcBef>
          <a:spcPct val="20000"/>
        </a:spcBef>
        <a:buClr>
          <a:srgbClr val="F6BC1C"/>
        </a:buClr>
        <a:buFont typeface="Arial"/>
        <a:buChar char="•"/>
        <a:defRPr sz="2000" kern="1200">
          <a:solidFill>
            <a:srgbClr val="3C3C3B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1763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5B9C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220197"/>
            <a:ext cx="8217429" cy="54313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1994413"/>
            <a:ext cx="8217429" cy="405579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41028" y="6424086"/>
            <a:ext cx="2133600" cy="29739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4BD8056-0FAA-3746-A907-DA096981E67E}" type="slidenum">
              <a:rPr lang="en-US" smtClean="0">
                <a:solidFill>
                  <a:srgbClr val="005B9C"/>
                </a:solidFill>
              </a:rPr>
              <a:pPr/>
              <a:t>‹#›</a:t>
            </a:fld>
            <a:endParaRPr lang="en-US" dirty="0">
              <a:solidFill>
                <a:srgbClr val="005B9C"/>
              </a:solidFill>
            </a:endParaRPr>
          </a:p>
        </p:txBody>
      </p:sp>
      <p:pic>
        <p:nvPicPr>
          <p:cNvPr id="15" name="Picture 14" descr="Oxleas_Yellow_WhiteNHS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29113"/>
            <a:ext cx="1600201" cy="891916"/>
          </a:xfrm>
          <a:prstGeom prst="rect">
            <a:avLst/>
          </a:prstGeom>
        </p:spPr>
      </p:pic>
      <p:pic>
        <p:nvPicPr>
          <p:cNvPr id="9" name="Picture 8" descr="ImprovingLivesStrapWhite.png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527808" y="570545"/>
            <a:ext cx="2146291" cy="53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519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82563" indent="-182563" algn="l" defTabSz="457200" rtl="0" eaLnBrk="1" latinLnBrk="0" hangingPunct="1">
        <a:spcBef>
          <a:spcPct val="20000"/>
        </a:spcBef>
        <a:buClr>
          <a:srgbClr val="F6BC1C"/>
        </a:buClr>
        <a:buFont typeface="Arial"/>
        <a:buChar char="•"/>
        <a:defRPr sz="2000" kern="1200">
          <a:solidFill>
            <a:srgbClr val="3C3C3B"/>
          </a:solidFill>
          <a:latin typeface="+mn-lt"/>
          <a:ea typeface="+mn-ea"/>
          <a:cs typeface="+mn-cs"/>
        </a:defRPr>
      </a:lvl1pPr>
      <a:lvl2pPr marL="542925" indent="-180975" algn="l" defTabSz="457200" rtl="0" eaLnBrk="1" latinLnBrk="0" hangingPunct="1">
        <a:spcBef>
          <a:spcPct val="20000"/>
        </a:spcBef>
        <a:buClr>
          <a:srgbClr val="F6BC1C"/>
        </a:buClr>
        <a:buFont typeface="Arial"/>
        <a:buChar char="•"/>
        <a:defRPr sz="2000" kern="1200">
          <a:solidFill>
            <a:srgbClr val="3C3C3B"/>
          </a:solidFill>
          <a:latin typeface="+mn-lt"/>
          <a:ea typeface="+mn-ea"/>
          <a:cs typeface="+mn-cs"/>
        </a:defRPr>
      </a:lvl2pPr>
      <a:lvl3pPr marL="809625" indent="-180975" algn="l" defTabSz="457200" rtl="0" eaLnBrk="1" latinLnBrk="0" hangingPunct="1">
        <a:spcBef>
          <a:spcPct val="20000"/>
        </a:spcBef>
        <a:buClr>
          <a:srgbClr val="F6BC1C"/>
        </a:buClr>
        <a:buFont typeface="Arial"/>
        <a:buChar char="•"/>
        <a:defRPr sz="2000" kern="1200">
          <a:solidFill>
            <a:srgbClr val="3C3C3B"/>
          </a:solidFill>
          <a:latin typeface="+mn-lt"/>
          <a:ea typeface="+mn-ea"/>
          <a:cs typeface="+mn-cs"/>
        </a:defRPr>
      </a:lvl3pPr>
      <a:lvl4pPr marL="992188" indent="-182563" algn="l" defTabSz="457200" rtl="0" eaLnBrk="1" latinLnBrk="0" hangingPunct="1">
        <a:spcBef>
          <a:spcPct val="20000"/>
        </a:spcBef>
        <a:buClr>
          <a:srgbClr val="F6BC1C"/>
        </a:buClr>
        <a:buFont typeface="Arial"/>
        <a:buChar char="•"/>
        <a:defRPr sz="2000" kern="1200">
          <a:solidFill>
            <a:srgbClr val="3C3C3B"/>
          </a:solidFill>
          <a:latin typeface="+mn-lt"/>
          <a:ea typeface="+mn-ea"/>
          <a:cs typeface="+mn-cs"/>
        </a:defRPr>
      </a:lvl4pPr>
      <a:lvl5pPr marL="1257300" indent="-180975" algn="l" defTabSz="342900" rtl="0" eaLnBrk="1" latinLnBrk="0" hangingPunct="1">
        <a:spcBef>
          <a:spcPct val="20000"/>
        </a:spcBef>
        <a:buClr>
          <a:srgbClr val="F6BC1C"/>
        </a:buClr>
        <a:buFont typeface="Arial"/>
        <a:buChar char="•"/>
        <a:defRPr sz="2000" kern="1200">
          <a:solidFill>
            <a:srgbClr val="3C3C3B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8.jpg"/><Relationship Id="rId4" Type="http://schemas.openxmlformats.org/officeDocument/2006/relationships/image" Target="../media/image1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url?sa=i&amp;rct=j&amp;q=&amp;esrc=s&amp;source=imgres&amp;cd=&amp;cad=rja&amp;uact=8&amp;ved=0ahUKEwi9vuXz3fjPAhXDXRoKHbdfB6MQjRwIBw&amp;url=https://www.uhmb.nhs.uk/patients-and-visitors/coming-into-hospital/hospital-passport/&amp;psig=AFQjCNHjWRpRsgOkyD3tP_70ikSFDZAbvQ&amp;ust=1477580356574769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H:\Branding\Branding work Autumn 12\photos\Sonny_John no flagpol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097" y="264584"/>
            <a:ext cx="4382797" cy="658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OxleaseOYellow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" r="6983" b="16154"/>
          <a:stretch/>
        </p:blipFill>
        <p:spPr>
          <a:xfrm>
            <a:off x="4381500" y="1549679"/>
            <a:ext cx="4762500" cy="5260695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10253" y="2055260"/>
            <a:ext cx="4133172" cy="194524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lnSpc>
                <a:spcPts val="3360"/>
              </a:lnSpc>
              <a:spcBef>
                <a:spcPct val="0"/>
              </a:spcBef>
              <a:buNone/>
              <a:defRPr sz="3200" kern="1200" baseline="0">
                <a:solidFill>
                  <a:srgbClr val="FFE31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000"/>
              </a:lnSpc>
            </a:pPr>
            <a:endParaRPr lang="en-US" sz="2800" b="1" dirty="0">
              <a:solidFill>
                <a:srgbClr val="0065A6"/>
              </a:solidFill>
            </a:endParaRPr>
          </a:p>
        </p:txBody>
      </p:sp>
      <p:pic>
        <p:nvPicPr>
          <p:cNvPr id="13" name="Picture 12" descr="Oxleas_Yellow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21" y="264584"/>
            <a:ext cx="1936326" cy="1075266"/>
          </a:xfrm>
          <a:prstGeom prst="rect">
            <a:avLst/>
          </a:prstGeom>
        </p:spPr>
      </p:pic>
      <p:pic>
        <p:nvPicPr>
          <p:cNvPr id="10" name="Picture 9" descr="ImprovingLivesStrapYellow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82" y="1415175"/>
            <a:ext cx="1613099" cy="40235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3621" y="3598277"/>
            <a:ext cx="43398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Peter Cronin</a:t>
            </a:r>
          </a:p>
          <a:p>
            <a:r>
              <a:rPr lang="en-GB" sz="1600" b="1" dirty="0" err="1" smtClean="0"/>
              <a:t>ResearchNet</a:t>
            </a:r>
            <a:endParaRPr lang="en-GB" sz="1600" b="1" dirty="0" smtClean="0"/>
          </a:p>
          <a:p>
            <a:r>
              <a:rPr lang="en-GB" sz="1600" b="1" dirty="0" smtClean="0"/>
              <a:t>CYUI? Team</a:t>
            </a:r>
          </a:p>
          <a:p>
            <a:r>
              <a:rPr lang="en-GB" sz="1600" b="1" dirty="0" smtClean="0"/>
              <a:t>Steve Hardy</a:t>
            </a:r>
            <a:endParaRPr lang="en-GB" sz="1600" b="1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452881" y="2055260"/>
            <a:ext cx="40905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Service user involvement to coproduction</a:t>
            </a:r>
          </a:p>
          <a:p>
            <a:r>
              <a:rPr lang="en-GB" sz="2800" dirty="0" smtClean="0"/>
              <a:t>Or does it come naturally?</a:t>
            </a:r>
          </a:p>
        </p:txBody>
      </p:sp>
    </p:spTree>
    <p:extLst>
      <p:ext uri="{BB962C8B-B14F-4D97-AF65-F5344CB8AC3E}">
        <p14:creationId xmlns:p14="http://schemas.microsoft.com/office/powerpoint/2010/main" val="393070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Writing a book!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466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Writing chapters in books!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250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Making educational videos!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434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Completing pre-CQC inspections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31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Doing research!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596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Writing articles!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687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H:\Branding\Branding work Autumn 12\photos\Sonny_John no flagpol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097" y="264584"/>
            <a:ext cx="4382797" cy="658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OxleaseOYellow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" r="6983" b="16154"/>
          <a:stretch/>
        </p:blipFill>
        <p:spPr>
          <a:xfrm>
            <a:off x="4381500" y="1549679"/>
            <a:ext cx="4762500" cy="5260695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10253" y="2055259"/>
            <a:ext cx="4339844" cy="1649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ts val="3360"/>
              </a:lnSpc>
              <a:spcBef>
                <a:spcPct val="0"/>
              </a:spcBef>
              <a:buNone/>
              <a:defRPr sz="3200" kern="1200" baseline="0">
                <a:solidFill>
                  <a:srgbClr val="FFE31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000"/>
              </a:lnSpc>
            </a:pPr>
            <a:r>
              <a:rPr lang="en-US" sz="2800" b="1" dirty="0">
                <a:solidFill>
                  <a:srgbClr val="0065A6"/>
                </a:solidFill>
                <a:latin typeface="Century Gothic" panose="020B0502020202020204" pitchFamily="34" charset="0"/>
                <a:cs typeface="Arial" pitchFamily="34" charset="0"/>
              </a:rPr>
              <a:t>Showcasing the work of the Can you understand it? team</a:t>
            </a:r>
          </a:p>
        </p:txBody>
      </p:sp>
      <p:pic>
        <p:nvPicPr>
          <p:cNvPr id="13" name="Picture 12" descr="Oxleas_Yellow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095" y="130360"/>
            <a:ext cx="1442103" cy="800818"/>
          </a:xfrm>
          <a:prstGeom prst="rect">
            <a:avLst/>
          </a:prstGeom>
        </p:spPr>
      </p:pic>
      <p:pic>
        <p:nvPicPr>
          <p:cNvPr id="10" name="Picture 9" descr="ImprovingLivesStrapYellow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871" y="932193"/>
            <a:ext cx="1030491" cy="2570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0253" y="3198176"/>
            <a:ext cx="38296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rgbClr val="3C3C3B"/>
                </a:solidFill>
                <a:latin typeface="Century Gothic" panose="020B0502020202020204" pitchFamily="34" charset="0"/>
                <a:cs typeface="Arial" pitchFamily="34" charset="0"/>
              </a:rPr>
              <a:t>Oxleas</a:t>
            </a:r>
            <a:r>
              <a:rPr lang="en-GB" sz="2800" dirty="0">
                <a:solidFill>
                  <a:srgbClr val="3C3C3B"/>
                </a:solidFill>
                <a:latin typeface="Century Gothic" panose="020B0502020202020204" pitchFamily="34" charset="0"/>
                <a:cs typeface="Arial" pitchFamily="34" charset="0"/>
              </a:rPr>
              <a:t>’ Learning Disability Editorial Team</a:t>
            </a:r>
          </a:p>
        </p:txBody>
      </p:sp>
      <p:pic>
        <p:nvPicPr>
          <p:cNvPr id="9" name="Picture 8" descr="CANU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351" y="415327"/>
            <a:ext cx="1505286" cy="15088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60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latin typeface="Century Gothic" panose="020B0502020202020204" pitchFamily="34" charset="0"/>
              </a:rPr>
              <a:t>The Can you understand it? team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BD8056-0FAA-3746-A907-DA096981E67E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0"/>
          </p:nvPr>
        </p:nvSpPr>
        <p:spPr>
          <a:xfrm>
            <a:off x="3909391" y="2035588"/>
            <a:ext cx="4576204" cy="438849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The team has been running for 11 years!!!</a:t>
            </a:r>
          </a:p>
          <a:p>
            <a:pPr marL="0" indent="0">
              <a:buNone/>
            </a:pPr>
            <a:endParaRPr lang="en-GB" sz="24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The team is made up of people with learning disabilities who use </a:t>
            </a:r>
            <a:r>
              <a:rPr lang="en-GB" sz="24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Oxleas</a:t>
            </a:r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’ services. </a:t>
            </a:r>
          </a:p>
          <a:p>
            <a:pPr marL="0" indent="0">
              <a:buNone/>
            </a:pPr>
            <a:endParaRPr lang="en-GB" sz="24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GB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The team sadly said goodbye to John who passed away last year.</a:t>
            </a:r>
          </a:p>
          <a:p>
            <a:pPr marL="0" indent="0">
              <a:buNone/>
            </a:pPr>
            <a:endParaRPr lang="en-GB" sz="24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17" y="3203052"/>
            <a:ext cx="3084869" cy="2053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79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What do the team do?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BD8056-0FAA-3746-A907-DA096981E67E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0"/>
          </p:nvPr>
        </p:nvSpPr>
        <p:spPr>
          <a:xfrm>
            <a:off x="3621974" y="1994400"/>
            <a:ext cx="5064826" cy="457265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GB" sz="2400" dirty="0">
                <a:latin typeface="Century Gothic" panose="020B0502020202020204" pitchFamily="34" charset="0"/>
              </a:rPr>
              <a:t>The team are an ‘editorial group’. </a:t>
            </a:r>
          </a:p>
          <a:p>
            <a:pPr marL="0" indent="0">
              <a:buNone/>
            </a:pPr>
            <a:endParaRPr lang="en-GB" sz="2400" dirty="0">
              <a:latin typeface="Century Gothic" panose="020B05020202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GB" sz="2400" dirty="0">
                <a:latin typeface="Century Gothic" panose="020B0502020202020204" pitchFamily="34" charset="0"/>
              </a:rPr>
              <a:t>This means that they look at all the Easy Read information written by staff. </a:t>
            </a:r>
          </a:p>
          <a:p>
            <a:pPr marL="0" indent="0">
              <a:buNone/>
            </a:pPr>
            <a:endParaRPr lang="en-GB" sz="2400" dirty="0">
              <a:latin typeface="Century Gothic" panose="020B05020202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GB" sz="2400" dirty="0">
                <a:latin typeface="Century Gothic" panose="020B0502020202020204" pitchFamily="34" charset="0"/>
              </a:rPr>
              <a:t>The team tell staff how to make the information better using easier words and clearer pictures. </a:t>
            </a:r>
          </a:p>
          <a:p>
            <a:pPr marL="0" indent="0">
              <a:buNone/>
            </a:pPr>
            <a:endParaRPr lang="en-GB" sz="2400" dirty="0">
              <a:latin typeface="+mj-lt"/>
            </a:endParaRPr>
          </a:p>
          <a:p>
            <a:endParaRPr lang="en-GB" dirty="0"/>
          </a:p>
        </p:txBody>
      </p:sp>
      <p:pic>
        <p:nvPicPr>
          <p:cNvPr id="3" name="Picture 2" descr="info advis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98651"/>
            <a:ext cx="2876550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25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GB" b="1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48543" y="1994400"/>
            <a:ext cx="4890781" cy="431363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GB" sz="2800" dirty="0">
                <a:latin typeface="Century Gothic" panose="020B0502020202020204" pitchFamily="34" charset="0"/>
              </a:rPr>
              <a:t>In 11 years the team have looked at about 70 leaflets!</a:t>
            </a:r>
          </a:p>
          <a:p>
            <a:pPr>
              <a:buFont typeface="Wingdings" panose="05000000000000000000" pitchFamily="2" charset="2"/>
              <a:buChar char="v"/>
            </a:pPr>
            <a:endParaRPr lang="en-GB" sz="2800" dirty="0">
              <a:latin typeface="Century Gothic" panose="020B05020202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GB" sz="2800" dirty="0">
                <a:latin typeface="Century Gothic" panose="020B0502020202020204" pitchFamily="34" charset="0"/>
              </a:rPr>
              <a:t>The team get paid for their work</a:t>
            </a:r>
          </a:p>
          <a:p>
            <a:pPr>
              <a:buFont typeface="Wingdings" panose="05000000000000000000" pitchFamily="2" charset="2"/>
              <a:buChar char="v"/>
            </a:pPr>
            <a:endParaRPr lang="en-GB" sz="2800" dirty="0">
              <a:latin typeface="Century Gothic" panose="020B05020202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GB" sz="2800" dirty="0">
                <a:latin typeface="Century Gothic" panose="020B0502020202020204" pitchFamily="34" charset="0"/>
              </a:rPr>
              <a:t>The team also sit on interview panels</a:t>
            </a:r>
          </a:p>
          <a:p>
            <a:endParaRPr lang="en-GB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BD8056-0FAA-3746-A907-DA096981E67E}" type="slidenum">
              <a:rPr lang="en-US" smtClean="0"/>
              <a:pPr/>
              <a:t>19</a:t>
            </a:fld>
            <a:endParaRPr lang="en-US" dirty="0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xmlns="" id="{43FC1F0D-334C-49FB-A6C2-D0CF60156A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9102561"/>
              </p:ext>
            </p:extLst>
          </p:nvPr>
        </p:nvGraphicFramePr>
        <p:xfrm>
          <a:off x="1235181" y="1970537"/>
          <a:ext cx="1274985" cy="18062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Acrobat Document" r:id="rId3" imgW="4000433" imgH="5667355" progId="AcroExch.Document.DC">
                  <p:embed/>
                </p:oleObj>
              </mc:Choice>
              <mc:Fallback>
                <p:oleObj name="Acrobat Document" r:id="rId3" imgW="4000433" imgH="566735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35181" y="1970537"/>
                        <a:ext cx="1274985" cy="18062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 descr="A picture containing text, linedrawing&#10;&#10;Description automatically generated">
            <a:extLst>
              <a:ext uri="{FF2B5EF4-FFF2-40B4-BE49-F238E27FC236}">
                <a16:creationId xmlns:a16="http://schemas.microsoft.com/office/drawing/2014/main" xmlns="" id="{83B876FA-C572-4C78-BFC0-7B0C66A6FD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351" y="4430211"/>
            <a:ext cx="3060192" cy="161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74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This part of the </a:t>
            </a:r>
            <a:r>
              <a:rPr lang="en-GB" dirty="0" smtClean="0"/>
              <a:t>presentation </a:t>
            </a:r>
            <a:r>
              <a:rPr lang="en-GB" dirty="0" smtClean="0"/>
              <a:t>is by: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en-GB" sz="2800" dirty="0" smtClean="0"/>
              <a:t>Peter Cronin, self-advocate, Lewisham Speaking Up</a:t>
            </a:r>
          </a:p>
          <a:p>
            <a:endParaRPr lang="en-GB" sz="2800" dirty="0"/>
          </a:p>
          <a:p>
            <a:r>
              <a:rPr lang="en-GB" sz="2800" dirty="0" smtClean="0"/>
              <a:t>Steve Hardy, Practice Development Nurse, Oxleas NHS Foundation Trust 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A4CB5-1DC8-3649-8559-385B4C8892AC}" type="datetime3">
              <a:rPr lang="en-GB" smtClean="0"/>
              <a:pPr/>
              <a:t>19 January, 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15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dirty="0"/>
              <a:t>Other projects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BD8056-0FAA-3746-A907-DA096981E67E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0"/>
          </p:nvPr>
        </p:nvSpPr>
        <p:spPr>
          <a:xfrm>
            <a:off x="2394254" y="1977495"/>
            <a:ext cx="6749746" cy="459528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200" dirty="0">
                <a:latin typeface="Century Gothic" panose="020B0502020202020204" pitchFamily="34" charset="0"/>
              </a:rPr>
              <a:t>The team were asked to look at the signs in Queen Elizabeth Hospital a couple of years ago</a:t>
            </a:r>
          </a:p>
          <a:p>
            <a:pPr marL="0" indent="0">
              <a:buNone/>
            </a:pPr>
            <a:endParaRPr lang="en-GB" sz="22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GB" sz="2200" dirty="0">
                <a:latin typeface="Century Gothic" panose="020B0502020202020204" pitchFamily="34" charset="0"/>
              </a:rPr>
              <a:t>They found:</a:t>
            </a:r>
          </a:p>
          <a:p>
            <a:pPr>
              <a:buFont typeface="Courier New" pitchFamily="49" charset="0"/>
              <a:buChar char="o"/>
            </a:pPr>
            <a:r>
              <a:rPr lang="en-GB" sz="2200" dirty="0">
                <a:latin typeface="Century Gothic" panose="020B0502020202020204" pitchFamily="34" charset="0"/>
              </a:rPr>
              <a:t>The signs in reception were confusing. </a:t>
            </a:r>
          </a:p>
          <a:p>
            <a:pPr>
              <a:buFont typeface="Courier New" pitchFamily="49" charset="0"/>
              <a:buChar char="o"/>
            </a:pPr>
            <a:endParaRPr lang="en-GB" sz="2200" dirty="0">
              <a:latin typeface="Century Gothic" panose="020B0502020202020204" pitchFamily="34" charset="0"/>
            </a:endParaRPr>
          </a:p>
          <a:p>
            <a:pPr>
              <a:buFont typeface="Courier New" pitchFamily="49" charset="0"/>
              <a:buChar char="o"/>
            </a:pPr>
            <a:r>
              <a:rPr lang="en-GB" sz="2200" dirty="0">
                <a:latin typeface="Century Gothic" panose="020B0502020202020204" pitchFamily="34" charset="0"/>
              </a:rPr>
              <a:t>Sometimes the arrows were pointing the wrong way. </a:t>
            </a:r>
          </a:p>
          <a:p>
            <a:pPr>
              <a:buFont typeface="Courier New" pitchFamily="49" charset="0"/>
              <a:buChar char="o"/>
            </a:pPr>
            <a:endParaRPr lang="en-GB" sz="2200" dirty="0">
              <a:latin typeface="Century Gothic" panose="020B0502020202020204" pitchFamily="34" charset="0"/>
            </a:endParaRPr>
          </a:p>
          <a:p>
            <a:pPr>
              <a:buFont typeface="Courier New" pitchFamily="49" charset="0"/>
              <a:buChar char="o"/>
            </a:pPr>
            <a:r>
              <a:rPr lang="en-GB" sz="2200" dirty="0">
                <a:latin typeface="Century Gothic" panose="020B0502020202020204" pitchFamily="34" charset="0"/>
              </a:rPr>
              <a:t>The writing on some signs was too small. </a:t>
            </a:r>
          </a:p>
          <a:p>
            <a:pPr>
              <a:buFont typeface="Courier New" pitchFamily="49" charset="0"/>
              <a:buChar char="o"/>
            </a:pPr>
            <a:endParaRPr lang="en-GB" sz="2200" dirty="0">
              <a:latin typeface="Century Gothic" panose="020B0502020202020204" pitchFamily="34" charset="0"/>
            </a:endParaRPr>
          </a:p>
          <a:p>
            <a:pPr>
              <a:buFont typeface="Courier New" pitchFamily="49" charset="0"/>
              <a:buChar char="o"/>
            </a:pPr>
            <a:r>
              <a:rPr lang="en-GB" sz="2200" dirty="0">
                <a:latin typeface="Century Gothic" panose="020B0502020202020204" pitchFamily="34" charset="0"/>
              </a:rPr>
              <a:t>They gave ideas to make the signs better</a:t>
            </a:r>
          </a:p>
          <a:p>
            <a:pPr>
              <a:buFont typeface="Courier New" pitchFamily="49" charset="0"/>
              <a:buChar char="o"/>
            </a:pPr>
            <a:endParaRPr lang="en-GB" sz="2400" dirty="0"/>
          </a:p>
          <a:p>
            <a:pPr>
              <a:buFont typeface="Courier New" pitchFamily="49" charset="0"/>
              <a:buChar char="o"/>
            </a:pPr>
            <a:endParaRPr lang="en-GB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18" y="2197395"/>
            <a:ext cx="2145895" cy="143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30" y="3938937"/>
            <a:ext cx="1352402" cy="1921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334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Videos the team have made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BD8056-0FAA-3746-A907-DA096981E67E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0"/>
          </p:nvPr>
        </p:nvSpPr>
        <p:spPr>
          <a:xfrm>
            <a:off x="3069265" y="1833768"/>
            <a:ext cx="5617535" cy="47642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3200" dirty="0">
                <a:latin typeface="Century Gothic" panose="020B0502020202020204" pitchFamily="34" charset="0"/>
              </a:rPr>
              <a:t>Videos are useful to explain things</a:t>
            </a:r>
          </a:p>
          <a:p>
            <a:pPr marL="0" indent="0">
              <a:buNone/>
            </a:pPr>
            <a:endParaRPr lang="en-GB" sz="32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GB" sz="3200" dirty="0">
                <a:latin typeface="Century Gothic" panose="020B0502020202020204" pitchFamily="34" charset="0"/>
              </a:rPr>
              <a:t>They have taken part in making videos about </a:t>
            </a:r>
          </a:p>
          <a:p>
            <a:pPr>
              <a:buFont typeface="Courier New" pitchFamily="49" charset="0"/>
              <a:buChar char="o"/>
            </a:pPr>
            <a:r>
              <a:rPr lang="en-GB" sz="3200" dirty="0">
                <a:latin typeface="Century Gothic" panose="020B0502020202020204" pitchFamily="34" charset="0"/>
              </a:rPr>
              <a:t>The Black Book</a:t>
            </a:r>
          </a:p>
          <a:p>
            <a:pPr marL="0" indent="0">
              <a:buNone/>
            </a:pPr>
            <a:endParaRPr lang="en-GB" sz="3200" dirty="0">
              <a:latin typeface="Century Gothic" panose="020B0502020202020204" pitchFamily="34" charset="0"/>
            </a:endParaRPr>
          </a:p>
          <a:p>
            <a:pPr>
              <a:buFont typeface="Courier New" pitchFamily="49" charset="0"/>
              <a:buChar char="o"/>
            </a:pPr>
            <a:r>
              <a:rPr lang="en-GB" sz="3200" dirty="0">
                <a:latin typeface="Century Gothic" panose="020B0502020202020204" pitchFamily="34" charset="0"/>
              </a:rPr>
              <a:t>The Hospital Passport</a:t>
            </a:r>
          </a:p>
          <a:p>
            <a:pPr marL="0" indent="0">
              <a:buNone/>
            </a:pPr>
            <a:endParaRPr lang="en-GB" sz="28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66" y="3656191"/>
            <a:ext cx="1435372" cy="1119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Image result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15" y="5274049"/>
            <a:ext cx="1895475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456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Working with </a:t>
            </a:r>
            <a:r>
              <a:rPr lang="en-GB" b="1" dirty="0" err="1">
                <a:latin typeface="Century Gothic" panose="020B0502020202020204" pitchFamily="34" charset="0"/>
              </a:rPr>
              <a:t>ResearchNet</a:t>
            </a:r>
            <a:r>
              <a:rPr lang="en-GB" b="1" dirty="0">
                <a:latin typeface="Century Gothic" panose="020B0502020202020204" pitchFamily="34" charset="0"/>
              </a:rPr>
              <a:t> groups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74434" y="1994400"/>
            <a:ext cx="4245169" cy="4618435"/>
          </a:xfrm>
        </p:spPr>
        <p:txBody>
          <a:bodyPr/>
          <a:lstStyle/>
          <a:p>
            <a:pPr marL="0" indent="0">
              <a:buNone/>
            </a:pPr>
            <a:r>
              <a:rPr lang="en-GB" sz="2800" dirty="0">
                <a:latin typeface="Century Gothic" panose="020B0502020202020204" pitchFamily="34" charset="0"/>
              </a:rPr>
              <a:t>The team have worked with the </a:t>
            </a:r>
            <a:r>
              <a:rPr lang="en-GB" sz="2800" dirty="0" err="1">
                <a:latin typeface="Century Gothic" panose="020B0502020202020204" pitchFamily="34" charset="0"/>
              </a:rPr>
              <a:t>ResearchNet</a:t>
            </a:r>
            <a:r>
              <a:rPr lang="en-GB" sz="2800" dirty="0">
                <a:latin typeface="Century Gothic" panose="020B0502020202020204" pitchFamily="34" charset="0"/>
              </a:rPr>
              <a:t> groups to produce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sz="2800" dirty="0">
                <a:latin typeface="Century Gothic" panose="020B0502020202020204" pitchFamily="34" charset="0"/>
              </a:rPr>
              <a:t>‘Keep safe’ leaflet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sz="2800" dirty="0">
                <a:latin typeface="Century Gothic" panose="020B0502020202020204" pitchFamily="34" charset="0"/>
              </a:rPr>
              <a:t>Top tips when     communicating with people with learning disabilities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sz="2800" dirty="0">
                <a:latin typeface="Century Gothic" panose="020B0502020202020204" pitchFamily="34" charset="0"/>
              </a:rPr>
              <a:t>The Bill of Rights</a:t>
            </a:r>
          </a:p>
          <a:p>
            <a:pPr marL="0" indent="0">
              <a:buNone/>
            </a:pPr>
            <a:endParaRPr lang="en-GB" sz="2800" dirty="0">
              <a:latin typeface="Century Gothic" panose="020B0502020202020204" pitchFamily="34" charset="0"/>
            </a:endParaRPr>
          </a:p>
          <a:p>
            <a:pPr marL="1438275" lvl="4" indent="0">
              <a:buNone/>
            </a:pPr>
            <a:endParaRPr lang="en-GB" sz="2800" dirty="0">
              <a:latin typeface="Century Gothic" panose="020B0502020202020204" pitchFamily="34" charset="0"/>
            </a:endParaRPr>
          </a:p>
          <a:p>
            <a:pPr lvl="4"/>
            <a:endParaRPr lang="en-GB" sz="2800" dirty="0"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BD8056-0FAA-3746-A907-DA096981E67E}" type="slidenum">
              <a:rPr lang="en-US" smtClean="0"/>
              <a:pPr/>
              <a:t>22</a:t>
            </a:fld>
            <a:endParaRPr lang="en-US" dirty="0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xmlns="" id="{B2AC1E0D-2C4B-410E-A2FE-0D3E033908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7239669"/>
              </p:ext>
            </p:extLst>
          </p:nvPr>
        </p:nvGraphicFramePr>
        <p:xfrm>
          <a:off x="457200" y="2193365"/>
          <a:ext cx="3346174" cy="47353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Acrobat Document" r:id="rId3" imgW="5667037" imgH="8019948" progId="AcroExch.Document.DC">
                  <p:embed/>
                </p:oleObj>
              </mc:Choice>
              <mc:Fallback>
                <p:oleObj name="Acrobat Document" r:id="rId3" imgW="5667037" imgH="801994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7200" y="2193365"/>
                        <a:ext cx="3346174" cy="47353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3686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About the team!!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BD8056-0FAA-3746-A907-DA096981E67E}" type="slidenum">
              <a:rPr lang="en-US" smtClean="0">
                <a:solidFill>
                  <a:srgbClr val="005B9C"/>
                </a:solidFill>
              </a:rPr>
              <a:pPr/>
              <a:t>23</a:t>
            </a:fld>
            <a:endParaRPr lang="en-US" dirty="0">
              <a:solidFill>
                <a:srgbClr val="005B9C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1ECF5A9-84EB-4524-BBB9-172F9F3A83E2}"/>
              </a:ext>
            </a:extLst>
          </p:cNvPr>
          <p:cNvSpPr txBox="1"/>
          <p:nvPr/>
        </p:nvSpPr>
        <p:spPr>
          <a:xfrm>
            <a:off x="2298172" y="2020643"/>
            <a:ext cx="6388628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dirty="0">
                <a:solidFill>
                  <a:srgbClr val="3C3C3B"/>
                </a:solidFill>
                <a:latin typeface="Century Gothic" panose="020B0502020202020204" pitchFamily="34" charset="0"/>
              </a:rPr>
              <a:t>Team member, James describes his work as </a:t>
            </a:r>
            <a:r>
              <a:rPr lang="en-GB" sz="2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‘ I love the group. I like discussing leaflets , sharing ideas and supporting each other. I have to work hard in the group. We also get a chance to share our problems and we get on with each other.’</a:t>
            </a:r>
          </a:p>
          <a:p>
            <a:endParaRPr lang="en-GB" dirty="0">
              <a:solidFill>
                <a:srgbClr val="3C3C3B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F1E69D0-41AD-4A0C-91CF-E17023E1944D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9" t="12478" r="28724" b="34974"/>
          <a:stretch/>
        </p:blipFill>
        <p:spPr bwMode="auto">
          <a:xfrm>
            <a:off x="457200" y="2227807"/>
            <a:ext cx="1687195" cy="13144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AB65C6F-2BDA-4B0D-8967-108FBAC89B9D}"/>
              </a:ext>
            </a:extLst>
          </p:cNvPr>
          <p:cNvSpPr txBox="1"/>
          <p:nvPr/>
        </p:nvSpPr>
        <p:spPr>
          <a:xfrm>
            <a:off x="2377279" y="4819170"/>
            <a:ext cx="62060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rgbClr val="3C3C3B"/>
                </a:solidFill>
                <a:latin typeface="Century Gothic" panose="020B0502020202020204" pitchFamily="34" charset="0"/>
              </a:rPr>
              <a:t>Andy Trotter (</a:t>
            </a:r>
            <a:r>
              <a:rPr lang="en-GB" sz="2200" dirty="0" err="1">
                <a:solidFill>
                  <a:srgbClr val="3C3C3B"/>
                </a:solidFill>
                <a:latin typeface="Century Gothic" panose="020B0502020202020204" pitchFamily="34" charset="0"/>
              </a:rPr>
              <a:t>Oxleas</a:t>
            </a:r>
            <a:r>
              <a:rPr lang="en-GB" sz="2200" dirty="0">
                <a:solidFill>
                  <a:srgbClr val="3C3C3B"/>
                </a:solidFill>
                <a:latin typeface="Century Gothic" panose="020B0502020202020204" pitchFamily="34" charset="0"/>
              </a:rPr>
              <a:t>’ Chair)who visited said:</a:t>
            </a:r>
          </a:p>
          <a:p>
            <a:r>
              <a:rPr lang="en-GB" sz="22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‘We had a really good visit and were very impressed with the enthusiasm and understanding of the service users, and the care and professionalism of our ALD staff.’</a:t>
            </a:r>
          </a:p>
          <a:p>
            <a:endParaRPr lang="en-GB" dirty="0">
              <a:solidFill>
                <a:srgbClr val="3C3C3B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FBA2A69-17DC-439F-BADB-AFED1797C10B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52" t="29066"/>
          <a:stretch/>
        </p:blipFill>
        <p:spPr bwMode="auto">
          <a:xfrm>
            <a:off x="224929" y="4885781"/>
            <a:ext cx="2099133" cy="15031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6751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Gratitude is our attitude!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690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23188" y="4134263"/>
            <a:ext cx="3640646" cy="941781"/>
          </a:xfrm>
        </p:spPr>
        <p:txBody>
          <a:bodyPr/>
          <a:lstStyle/>
          <a:p>
            <a:pPr algn="ctr"/>
            <a:r>
              <a:rPr lang="en-US" dirty="0"/>
              <a:t>Thank you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8" y="2210213"/>
            <a:ext cx="2251081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62678" y="3860873"/>
            <a:ext cx="42745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>
                <a:solidFill>
                  <a:srgbClr val="005B9C"/>
                </a:solidFill>
              </a:rPr>
              <a:t>Now here’s</a:t>
            </a:r>
          </a:p>
          <a:p>
            <a:r>
              <a:rPr lang="en-GB" sz="5400" dirty="0" err="1" smtClean="0">
                <a:solidFill>
                  <a:srgbClr val="005B9C"/>
                </a:solidFill>
              </a:rPr>
              <a:t>ResearchNet</a:t>
            </a:r>
            <a:r>
              <a:rPr lang="en-GB" sz="5400" dirty="0" smtClean="0">
                <a:solidFill>
                  <a:srgbClr val="005B9C"/>
                </a:solidFill>
              </a:rPr>
              <a:t>!</a:t>
            </a:r>
            <a:endParaRPr lang="en-GB" sz="5400" dirty="0">
              <a:solidFill>
                <a:srgbClr val="005B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19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we will be doing?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What is coproduction?</a:t>
            </a:r>
          </a:p>
          <a:p>
            <a:r>
              <a:rPr lang="en-GB" dirty="0" smtClean="0"/>
              <a:t>How you should do coproduction</a:t>
            </a:r>
          </a:p>
          <a:p>
            <a:r>
              <a:rPr lang="en-GB" dirty="0" smtClean="0"/>
              <a:t>Examples from</a:t>
            </a:r>
          </a:p>
          <a:p>
            <a:pPr lvl="3" algn="ctr"/>
            <a:r>
              <a:rPr lang="en-GB" dirty="0" smtClean="0"/>
              <a:t>Pete and Steve</a:t>
            </a:r>
          </a:p>
          <a:p>
            <a:pPr lvl="3" algn="ctr"/>
            <a:r>
              <a:rPr lang="en-GB" dirty="0" smtClean="0"/>
              <a:t>CYUI? Team</a:t>
            </a:r>
          </a:p>
          <a:p>
            <a:pPr lvl="3"/>
            <a:r>
              <a:rPr lang="en-GB" dirty="0" smtClean="0"/>
              <a:t>Conclusion</a:t>
            </a:r>
          </a:p>
          <a:p>
            <a:pPr lvl="3"/>
            <a:r>
              <a:rPr lang="en-GB" dirty="0" smtClean="0"/>
              <a:t>Then….</a:t>
            </a:r>
          </a:p>
          <a:p>
            <a:pPr marL="0" lvl="3" indent="0" algn="ctr">
              <a:buNone/>
            </a:pPr>
            <a:endParaRPr lang="en-GB" sz="2400" dirty="0" smtClean="0"/>
          </a:p>
          <a:p>
            <a:pPr marL="0" lvl="3" indent="0" algn="ctr">
              <a:buNone/>
            </a:pPr>
            <a:r>
              <a:rPr lang="en-GB" sz="2400" dirty="0" smtClean="0"/>
              <a:t>An interview with </a:t>
            </a:r>
            <a:r>
              <a:rPr lang="en-GB" sz="2400" dirty="0" err="1" smtClean="0"/>
              <a:t>ResearchNet</a:t>
            </a:r>
            <a:r>
              <a:rPr lang="en-GB" dirty="0" smtClean="0"/>
              <a:t>!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A4CB5-1DC8-3649-8559-385B4C8892AC}" type="datetime3">
              <a:rPr lang="en-GB" smtClean="0"/>
              <a:pPr/>
              <a:t>19 January, 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37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234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</a:t>
            </a:r>
            <a:r>
              <a:rPr lang="en-GB" smtClean="0"/>
              <a:t>is coproduction? 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A4CB5-1DC8-3649-8559-385B4C8892AC}" type="datetime3">
              <a:rPr lang="en-GB" smtClean="0"/>
              <a:pPr/>
              <a:t>19 January, 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9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Presentations\Coproduction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68400"/>
            <a:ext cx="7618413" cy="452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51842" y="6065822"/>
            <a:ext cx="3052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https://knowhow.ncvo.org.uk/</a:t>
            </a:r>
          </a:p>
        </p:txBody>
      </p:sp>
    </p:spTree>
    <p:extLst>
      <p:ext uri="{BB962C8B-B14F-4D97-AF65-F5344CB8AC3E}">
        <p14:creationId xmlns:p14="http://schemas.microsoft.com/office/powerpoint/2010/main" val="178578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Presentations\co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013" y="28817"/>
            <a:ext cx="6286418" cy="62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762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ARDYS\AppData\Local\Microsoft\Windows\INetCache\IE\AZVILXZC\Telephone-PNG-Pic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787" y="1609340"/>
            <a:ext cx="4852426" cy="363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290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What do you understand by ‘coproduction’?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en-GB" sz="3600" dirty="0" smtClean="0"/>
              <a:t>Equal partners</a:t>
            </a:r>
          </a:p>
          <a:p>
            <a:r>
              <a:rPr lang="en-GB" sz="3600" dirty="0" smtClean="0"/>
              <a:t>50/50</a:t>
            </a:r>
          </a:p>
          <a:p>
            <a:r>
              <a:rPr lang="en-GB" sz="3600" dirty="0" smtClean="0"/>
              <a:t>Be listened to and including my ideas</a:t>
            </a:r>
          </a:p>
          <a:p>
            <a:r>
              <a:rPr lang="en-GB" sz="3600" dirty="0" smtClean="0"/>
              <a:t>Being paid</a:t>
            </a:r>
          </a:p>
          <a:p>
            <a:r>
              <a:rPr lang="en-GB" sz="3600" dirty="0" smtClean="0"/>
              <a:t>Respect</a:t>
            </a:r>
          </a:p>
          <a:p>
            <a:r>
              <a:rPr lang="en-GB" sz="3600" dirty="0" smtClean="0"/>
              <a:t>Equal opportunities 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93878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1">
      <a:dk1>
        <a:srgbClr val="3C3C3B"/>
      </a:dk1>
      <a:lt1>
        <a:sysClr val="window" lastClr="FFFFFF"/>
      </a:lt1>
      <a:dk2>
        <a:srgbClr val="005B9C"/>
      </a:dk2>
      <a:lt2>
        <a:srgbClr val="EEECE1"/>
      </a:lt2>
      <a:accent1>
        <a:srgbClr val="005B9C"/>
      </a:accent1>
      <a:accent2>
        <a:srgbClr val="F6D21C"/>
      </a:accent2>
      <a:accent3>
        <a:srgbClr val="005B9C"/>
      </a:accent3>
      <a:accent4>
        <a:srgbClr val="F6BC1C"/>
      </a:accent4>
      <a:accent5>
        <a:srgbClr val="005B9C"/>
      </a:accent5>
      <a:accent6>
        <a:srgbClr val="F6BC1C"/>
      </a:accent6>
      <a:hlink>
        <a:srgbClr val="005B9C"/>
      </a:hlink>
      <a:folHlink>
        <a:srgbClr val="005B9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Custom 1">
      <a:dk1>
        <a:srgbClr val="3C3C3B"/>
      </a:dk1>
      <a:lt1>
        <a:sysClr val="window" lastClr="FFFFFF"/>
      </a:lt1>
      <a:dk2>
        <a:srgbClr val="005B9C"/>
      </a:dk2>
      <a:lt2>
        <a:srgbClr val="EEECE1"/>
      </a:lt2>
      <a:accent1>
        <a:srgbClr val="005B9C"/>
      </a:accent1>
      <a:accent2>
        <a:srgbClr val="F6D21C"/>
      </a:accent2>
      <a:accent3>
        <a:srgbClr val="005B9C"/>
      </a:accent3>
      <a:accent4>
        <a:srgbClr val="F6BC1C"/>
      </a:accent4>
      <a:accent5>
        <a:srgbClr val="005B9C"/>
      </a:accent5>
      <a:accent6>
        <a:srgbClr val="F6BC1C"/>
      </a:accent6>
      <a:hlink>
        <a:srgbClr val="005B9C"/>
      </a:hlink>
      <a:folHlink>
        <a:srgbClr val="005B9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Custom 1">
      <a:dk1>
        <a:srgbClr val="3C3C3B"/>
      </a:dk1>
      <a:lt1>
        <a:sysClr val="window" lastClr="FFFFFF"/>
      </a:lt1>
      <a:dk2>
        <a:srgbClr val="005B9C"/>
      </a:dk2>
      <a:lt2>
        <a:srgbClr val="EEECE1"/>
      </a:lt2>
      <a:accent1>
        <a:srgbClr val="005B9C"/>
      </a:accent1>
      <a:accent2>
        <a:srgbClr val="F6D21C"/>
      </a:accent2>
      <a:accent3>
        <a:srgbClr val="005B9C"/>
      </a:accent3>
      <a:accent4>
        <a:srgbClr val="F6BC1C"/>
      </a:accent4>
      <a:accent5>
        <a:srgbClr val="005B9C"/>
      </a:accent5>
      <a:accent6>
        <a:srgbClr val="F6BC1C"/>
      </a:accent6>
      <a:hlink>
        <a:srgbClr val="005B9C"/>
      </a:hlink>
      <a:folHlink>
        <a:srgbClr val="005B9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2730</TotalTime>
  <Words>494</Words>
  <Application>Microsoft Office PowerPoint</Application>
  <PresentationFormat>On-screen Show (4:3)</PresentationFormat>
  <Paragraphs>98</Paragraphs>
  <Slides>25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Office Theme</vt:lpstr>
      <vt:lpstr>Office Theme</vt:lpstr>
      <vt:lpstr>1_Office Theme</vt:lpstr>
      <vt:lpstr>2_Office Theme</vt:lpstr>
      <vt:lpstr>Acrobat Document</vt:lpstr>
      <vt:lpstr>PowerPoint Presentation</vt:lpstr>
      <vt:lpstr>This part of the presentation is by:</vt:lpstr>
      <vt:lpstr>What we will be doing?</vt:lpstr>
      <vt:lpstr>PowerPoint Presentation</vt:lpstr>
      <vt:lpstr>What is coproduction? </vt:lpstr>
      <vt:lpstr>PowerPoint Presentation</vt:lpstr>
      <vt:lpstr>PowerPoint Presentation</vt:lpstr>
      <vt:lpstr>PowerPoint Presentation</vt:lpstr>
      <vt:lpstr>What do you understand by ‘coproduction’?</vt:lpstr>
      <vt:lpstr>Writing a book!</vt:lpstr>
      <vt:lpstr>Writing chapters in books!</vt:lpstr>
      <vt:lpstr>Making educational videos!</vt:lpstr>
      <vt:lpstr>Completing pre-CQC inspections</vt:lpstr>
      <vt:lpstr>Doing research!</vt:lpstr>
      <vt:lpstr>Writing articles! </vt:lpstr>
      <vt:lpstr>PowerPoint Presentation</vt:lpstr>
      <vt:lpstr>The Can you understand it? team</vt:lpstr>
      <vt:lpstr>What do the team do? </vt:lpstr>
      <vt:lpstr>PowerPoint Presentation</vt:lpstr>
      <vt:lpstr>Other projects</vt:lpstr>
      <vt:lpstr>Videos the team have made </vt:lpstr>
      <vt:lpstr>Working with ResearchNet groups</vt:lpstr>
      <vt:lpstr>About the team!!</vt:lpstr>
      <vt:lpstr>Gratitude is our attitude!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Rothwell</dc:creator>
  <cp:lastModifiedBy>Steve Hardy</cp:lastModifiedBy>
  <cp:revision>113</cp:revision>
  <cp:lastPrinted>2015-05-18T12:29:09Z</cp:lastPrinted>
  <dcterms:created xsi:type="dcterms:W3CDTF">2013-04-15T10:44:10Z</dcterms:created>
  <dcterms:modified xsi:type="dcterms:W3CDTF">2021-01-19T11:54:51Z</dcterms:modified>
</cp:coreProperties>
</file>