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5" r:id="rId2"/>
  </p:sldMasterIdLst>
  <p:notesMasterIdLst>
    <p:notesMasterId r:id="rId31"/>
  </p:notesMasterIdLst>
  <p:handoutMasterIdLst>
    <p:handoutMasterId r:id="rId32"/>
  </p:handoutMasterIdLst>
  <p:sldIdLst>
    <p:sldId id="343" r:id="rId3"/>
    <p:sldId id="355" r:id="rId4"/>
    <p:sldId id="369" r:id="rId5"/>
    <p:sldId id="370" r:id="rId6"/>
    <p:sldId id="371" r:id="rId7"/>
    <p:sldId id="377" r:id="rId8"/>
    <p:sldId id="372" r:id="rId9"/>
    <p:sldId id="356" r:id="rId10"/>
    <p:sldId id="361" r:id="rId11"/>
    <p:sldId id="357" r:id="rId12"/>
    <p:sldId id="396" r:id="rId13"/>
    <p:sldId id="362" r:id="rId14"/>
    <p:sldId id="360" r:id="rId15"/>
    <p:sldId id="363" r:id="rId16"/>
    <p:sldId id="398" r:id="rId17"/>
    <p:sldId id="399" r:id="rId18"/>
    <p:sldId id="367" r:id="rId19"/>
    <p:sldId id="358" r:id="rId20"/>
    <p:sldId id="364" r:id="rId21"/>
    <p:sldId id="365" r:id="rId22"/>
    <p:sldId id="366" r:id="rId23"/>
    <p:sldId id="368" r:id="rId24"/>
    <p:sldId id="374" r:id="rId25"/>
    <p:sldId id="373" r:id="rId26"/>
    <p:sldId id="376" r:id="rId27"/>
    <p:sldId id="378" r:id="rId28"/>
    <p:sldId id="375" r:id="rId29"/>
    <p:sldId id="397" r:id="rId30"/>
  </p:sldIdLst>
  <p:sldSz cx="9144000" cy="6858000" type="screen4x3"/>
  <p:notesSz cx="9942513" cy="68103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5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B5B9"/>
    <a:srgbClr val="0065A6"/>
    <a:srgbClr val="0C8303"/>
    <a:srgbClr val="FFCB05"/>
    <a:srgbClr val="F6BC1C"/>
    <a:srgbClr val="EEB42B"/>
    <a:srgbClr val="E2A71D"/>
    <a:srgbClr val="005B9C"/>
    <a:srgbClr val="3C3C3B"/>
    <a:srgbClr val="FFE3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615" autoAdjust="0"/>
    <p:restoredTop sz="86452" autoAdjust="0"/>
  </p:normalViewPr>
  <p:slideViewPr>
    <p:cSldViewPr snapToGrid="0" snapToObjects="1">
      <p:cViewPr varScale="1">
        <p:scale>
          <a:sx n="89" d="100"/>
          <a:sy n="89" d="100"/>
        </p:scale>
        <p:origin x="102" y="282"/>
      </p:cViewPr>
      <p:guideLst>
        <p:guide orient="horz" pos="1445"/>
        <p:guide pos="2832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4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8421" cy="340519"/>
          </a:xfrm>
          <a:prstGeom prst="rect">
            <a:avLst/>
          </a:prstGeom>
        </p:spPr>
        <p:txBody>
          <a:bodyPr vert="horz" lIns="91587" tIns="45793" rIns="91587" bIns="4579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1792" y="0"/>
            <a:ext cx="4308421" cy="340519"/>
          </a:xfrm>
          <a:prstGeom prst="rect">
            <a:avLst/>
          </a:prstGeom>
        </p:spPr>
        <p:txBody>
          <a:bodyPr vert="horz" lIns="91587" tIns="45793" rIns="91587" bIns="45793" rtlCol="0"/>
          <a:lstStyle>
            <a:lvl1pPr algn="r">
              <a:defRPr sz="1200"/>
            </a:lvl1pPr>
          </a:lstStyle>
          <a:p>
            <a:fld id="{09B208C2-FBEB-1E40-B270-F07A9B3398C4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68674"/>
            <a:ext cx="4308421" cy="340519"/>
          </a:xfrm>
          <a:prstGeom prst="rect">
            <a:avLst/>
          </a:prstGeom>
        </p:spPr>
        <p:txBody>
          <a:bodyPr vert="horz" lIns="91587" tIns="45793" rIns="91587" bIns="4579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1792" y="6468674"/>
            <a:ext cx="4308421" cy="340519"/>
          </a:xfrm>
          <a:prstGeom prst="rect">
            <a:avLst/>
          </a:prstGeom>
        </p:spPr>
        <p:txBody>
          <a:bodyPr vert="horz" lIns="91587" tIns="45793" rIns="91587" bIns="45793" rtlCol="0" anchor="b"/>
          <a:lstStyle>
            <a:lvl1pPr algn="r">
              <a:defRPr sz="1200"/>
            </a:lvl1pPr>
          </a:lstStyle>
          <a:p>
            <a:fld id="{17E4F77C-F852-0643-8398-07B6377A10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557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8421" cy="340519"/>
          </a:xfrm>
          <a:prstGeom prst="rect">
            <a:avLst/>
          </a:prstGeom>
        </p:spPr>
        <p:txBody>
          <a:bodyPr vert="horz" lIns="91587" tIns="45793" rIns="91587" bIns="4579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1792" y="0"/>
            <a:ext cx="4308421" cy="340519"/>
          </a:xfrm>
          <a:prstGeom prst="rect">
            <a:avLst/>
          </a:prstGeom>
        </p:spPr>
        <p:txBody>
          <a:bodyPr vert="horz" lIns="91587" tIns="45793" rIns="91587" bIns="45793" rtlCol="0"/>
          <a:lstStyle>
            <a:lvl1pPr algn="r">
              <a:defRPr sz="1200"/>
            </a:lvl1pPr>
          </a:lstStyle>
          <a:p>
            <a:fld id="{B099658A-2163-034B-91F9-ED7501212517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5187" cy="2554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87" tIns="45793" rIns="91587" bIns="4579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252" y="3234929"/>
            <a:ext cx="7954010" cy="3064669"/>
          </a:xfrm>
          <a:prstGeom prst="rect">
            <a:avLst/>
          </a:prstGeom>
        </p:spPr>
        <p:txBody>
          <a:bodyPr vert="horz" lIns="91587" tIns="45793" rIns="91587" bIns="45793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68674"/>
            <a:ext cx="4308421" cy="340519"/>
          </a:xfrm>
          <a:prstGeom prst="rect">
            <a:avLst/>
          </a:prstGeom>
        </p:spPr>
        <p:txBody>
          <a:bodyPr vert="horz" lIns="91587" tIns="45793" rIns="91587" bIns="4579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1792" y="6468674"/>
            <a:ext cx="4308421" cy="340519"/>
          </a:xfrm>
          <a:prstGeom prst="rect">
            <a:avLst/>
          </a:prstGeom>
        </p:spPr>
        <p:txBody>
          <a:bodyPr vert="horz" lIns="91587" tIns="45793" rIns="91587" bIns="45793" rtlCol="0" anchor="b"/>
          <a:lstStyle>
            <a:lvl1pPr algn="r">
              <a:defRPr sz="1200"/>
            </a:lvl1pPr>
          </a:lstStyle>
          <a:p>
            <a:fld id="{729DE3F7-9AFF-0D49-8E73-155E9665E1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514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diesCoffee_2_EDI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67336"/>
          </a:xfrm>
          <a:prstGeom prst="rect">
            <a:avLst/>
          </a:prstGeom>
        </p:spPr>
      </p:pic>
      <p:pic>
        <p:nvPicPr>
          <p:cNvPr id="10" name="Picture 9" descr="OxleaseOYellow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" r="20707" b="17410"/>
          <a:stretch/>
        </p:blipFill>
        <p:spPr>
          <a:xfrm>
            <a:off x="5127659" y="1750460"/>
            <a:ext cx="4016341" cy="5107540"/>
          </a:xfrm>
          <a:prstGeom prst="rect">
            <a:avLst/>
          </a:prstGeom>
        </p:spPr>
      </p:pic>
      <p:pic>
        <p:nvPicPr>
          <p:cNvPr id="5" name="Picture 4" descr="Oxleas_Yellow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321733"/>
            <a:ext cx="2654299" cy="1473965"/>
          </a:xfrm>
          <a:prstGeom prst="rect">
            <a:avLst/>
          </a:prstGeom>
        </p:spPr>
      </p:pic>
      <p:pic>
        <p:nvPicPr>
          <p:cNvPr id="7" name="Picture 6" descr="ImprovingLivesStrapBlu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4251478"/>
            <a:ext cx="2180167" cy="54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41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0000"/>
            <a:ext cx="8034867" cy="542927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3ED9-1470-D443-972B-91F0F35FAFA8}" type="datetime3">
              <a:rPr lang="en-GB" smtClean="0"/>
              <a:pPr/>
              <a:t>30 June,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3C3C3B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8056-0FAA-3746-A907-DA096981E67E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60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0000"/>
            <a:ext cx="8034867" cy="54292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3F9E4-B2F1-CA43-B603-06AED7744213}" type="datetime3">
              <a:rPr lang="en-GB" smtClean="0"/>
              <a:pPr/>
              <a:t>30 June,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3C3C3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8056-0FAA-3746-A907-DA096981E67E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83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73B4-60B6-2B4E-9A4E-6EAD11A9B9E1}" type="datetime3">
              <a:rPr lang="en-GB" smtClean="0"/>
              <a:pPr/>
              <a:t>30 June,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3C3C3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8056-0FAA-3746-A907-DA096981E67E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94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86609-550B-704F-9E4C-18013E75C9DE}" type="datetime3">
              <a:rPr lang="en-GB" smtClean="0"/>
              <a:pPr/>
              <a:t>30 June,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3C3C3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8056-0FAA-3746-A907-DA096981E67E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97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8911D-A43B-6444-B87F-655CAF5A2352}" type="datetime3">
              <a:rPr lang="en-GB" smtClean="0"/>
              <a:pPr/>
              <a:t>30 June,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3C3C3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8056-0FAA-3746-A907-DA096981E67E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96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63AE-B0FC-754C-8260-C8A4D98C1A05}" type="datetime3">
              <a:rPr lang="en-GB" smtClean="0"/>
              <a:pPr/>
              <a:t>30 June,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3C3C3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8056-0FAA-3746-A907-DA096981E67E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323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F557-4ECE-1D45-B2F7-ABE3CEB10F31}" type="datetime3">
              <a:rPr lang="en-GB" smtClean="0"/>
              <a:pPr/>
              <a:t>30 June,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3C3C3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8056-0FAA-3746-A907-DA096981E67E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960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0400"/>
            <a:ext cx="8034867" cy="54292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994413"/>
            <a:ext cx="8217429" cy="4055796"/>
          </a:xfrm>
        </p:spPr>
        <p:txBody>
          <a:bodyPr>
            <a:normAutofit/>
          </a:bodyPr>
          <a:lstStyle>
            <a:lvl1pPr>
              <a:defRPr sz="2000"/>
            </a:lvl1pPr>
            <a:lvl2pPr marL="542925" indent="-180975">
              <a:defRPr sz="2000"/>
            </a:lvl2pPr>
            <a:lvl3pPr marL="896938" indent="-182563">
              <a:defRPr sz="2000"/>
            </a:lvl3pPr>
            <a:lvl4pPr marL="1163638" indent="-182563">
              <a:defRPr sz="2000"/>
            </a:lvl4pPr>
            <a:lvl5pPr marL="1438275" indent="-180975"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028" y="6424086"/>
            <a:ext cx="2133600" cy="29739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4BD8056-0FAA-3746-A907-DA096981E6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026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0400"/>
            <a:ext cx="8229600" cy="54489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94400"/>
            <a:ext cx="4038600" cy="3865563"/>
          </a:xfrm>
        </p:spPr>
        <p:txBody>
          <a:bodyPr>
            <a:normAutofit/>
          </a:bodyPr>
          <a:lstStyle>
            <a:lvl1pPr>
              <a:defRPr sz="2000"/>
            </a:lvl1pPr>
            <a:lvl2pPr marL="542925" indent="-180975" defTabSz="266700">
              <a:defRPr sz="2000"/>
            </a:lvl2pPr>
            <a:lvl3pPr marL="895350" indent="-180975">
              <a:defRPr sz="2000"/>
            </a:lvl3pPr>
            <a:lvl4pPr marL="1257300" indent="-180975">
              <a:defRPr sz="2000"/>
            </a:lvl4pPr>
            <a:lvl5pPr marL="1619250" indent="-1809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24086"/>
            <a:ext cx="2133600" cy="29739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rgbClr val="005B9C"/>
                </a:solidFill>
              </a:defRPr>
            </a:lvl1pPr>
          </a:lstStyle>
          <a:p>
            <a:fld id="{44BD8056-0FAA-3746-A907-DA096981E6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4648200" y="1994400"/>
            <a:ext cx="4038600" cy="3865563"/>
          </a:xfrm>
        </p:spPr>
        <p:txBody>
          <a:bodyPr>
            <a:normAutofit/>
          </a:bodyPr>
          <a:lstStyle>
            <a:lvl1pPr>
              <a:defRPr sz="2000"/>
            </a:lvl1pPr>
            <a:lvl2pPr marL="542925" indent="-180975" defTabSz="266700">
              <a:defRPr sz="2000"/>
            </a:lvl2pPr>
            <a:lvl3pPr marL="895350" indent="-180975">
              <a:defRPr sz="2000"/>
            </a:lvl3pPr>
            <a:lvl4pPr marL="1257300" indent="-180975">
              <a:defRPr sz="2000"/>
            </a:lvl4pPr>
            <a:lvl5pPr marL="1619250" indent="-1809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205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006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1751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ImprovingLivesStrapWhit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4508" y="6024645"/>
            <a:ext cx="2146291" cy="535352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44509" y="2313892"/>
            <a:ext cx="3640646" cy="94178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Section slide title</a:t>
            </a:r>
            <a:br>
              <a:rPr lang="en-GB" dirty="0"/>
            </a:br>
            <a:r>
              <a:rPr lang="en-GB" dirty="0" err="1"/>
              <a:t>xxxxx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172466" y="1803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 descr="OxleaseOWhite.png"/>
          <p:cNvPicPr>
            <a:picLocks noChangeAspect="1"/>
          </p:cNvPicPr>
          <p:nvPr userDrawn="1"/>
        </p:nvPicPr>
        <p:blipFill rotWithShape="1">
          <a:blip r:embed="rId3"/>
          <a:srcRect l="-5997" b="24954"/>
          <a:stretch/>
        </p:blipFill>
        <p:spPr>
          <a:xfrm>
            <a:off x="3327401" y="1812637"/>
            <a:ext cx="5816600" cy="5045363"/>
          </a:xfrm>
          <a:prstGeom prst="rect">
            <a:avLst/>
          </a:prstGeom>
        </p:spPr>
      </p:pic>
      <p:pic>
        <p:nvPicPr>
          <p:cNvPr id="17" name="Picture 16" descr="Oxleas_Yellow_WhiteNH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9909" y="421724"/>
            <a:ext cx="2552691" cy="142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71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006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rgbClr val="FFCB0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Oxleas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3" y="419100"/>
            <a:ext cx="2582417" cy="1434049"/>
          </a:xfrm>
          <a:prstGeom prst="rect">
            <a:avLst/>
          </a:prstGeom>
        </p:spPr>
      </p:pic>
      <p:pic>
        <p:nvPicPr>
          <p:cNvPr id="13" name="Picture 12" descr="ImprovingLivesStrap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3" y="6038922"/>
            <a:ext cx="2150617" cy="536431"/>
          </a:xfrm>
          <a:prstGeom prst="rect">
            <a:avLst/>
          </a:prstGeom>
        </p:spPr>
      </p:pic>
      <p:pic>
        <p:nvPicPr>
          <p:cNvPr id="14" name="Picture 13" descr="OxleaseOWhite.png"/>
          <p:cNvPicPr>
            <a:picLocks noChangeAspect="1"/>
          </p:cNvPicPr>
          <p:nvPr userDrawn="1"/>
        </p:nvPicPr>
        <p:blipFill rotWithShape="1">
          <a:blip r:embed="rId4"/>
          <a:srcRect l="-5997" b="24954"/>
          <a:stretch/>
        </p:blipFill>
        <p:spPr>
          <a:xfrm>
            <a:off x="3327401" y="1812637"/>
            <a:ext cx="5816600" cy="5045363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61338" y="2332346"/>
            <a:ext cx="3640646" cy="94178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Section slide title</a:t>
            </a:r>
            <a:br>
              <a:rPr lang="en-GB" dirty="0"/>
            </a:br>
            <a:r>
              <a:rPr lang="en-GB" dirty="0" err="1"/>
              <a:t>xxxxx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172466" y="1803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056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006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17" descr="OxleaseOWhite.png"/>
          <p:cNvPicPr>
            <a:picLocks noChangeAspect="1"/>
          </p:cNvPicPr>
          <p:nvPr userDrawn="1"/>
        </p:nvPicPr>
        <p:blipFill>
          <a:blip r:embed="rId2"/>
          <a:srcRect b="20354"/>
          <a:stretch>
            <a:fillRect/>
          </a:stretch>
        </p:blipFill>
        <p:spPr>
          <a:xfrm>
            <a:off x="3656481" y="2803236"/>
            <a:ext cx="5487519" cy="535463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DC29-320A-A244-BA24-74F67D1E0305}" type="datetime3">
              <a:rPr lang="en-GB" smtClean="0"/>
              <a:pPr/>
              <a:t>30 June,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3C3C3B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5147754" y="934354"/>
            <a:ext cx="3640646" cy="94178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Section slide title</a:t>
            </a:r>
            <a:br>
              <a:rPr lang="en-GB" dirty="0"/>
            </a:br>
            <a:r>
              <a:rPr lang="en-GB" dirty="0" err="1"/>
              <a:t>xxxxx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172466" y="1803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3C3C3B"/>
              </a:solidFill>
            </a:endParaRPr>
          </a:p>
        </p:txBody>
      </p:sp>
      <p:pic>
        <p:nvPicPr>
          <p:cNvPr id="10" name="Picture 9" descr="ImprovingLivesStrap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530" y="1876135"/>
            <a:ext cx="1874108" cy="467461"/>
          </a:xfrm>
          <a:prstGeom prst="rect">
            <a:avLst/>
          </a:prstGeom>
        </p:spPr>
      </p:pic>
      <p:pic>
        <p:nvPicPr>
          <p:cNvPr id="11" name="Picture 10" descr="Oxleas_Yellow_WhiteNH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4509" y="337612"/>
            <a:ext cx="2247891" cy="12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79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72533" y="1539875"/>
            <a:ext cx="8484875" cy="4159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59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0000"/>
            <a:ext cx="8034867" cy="54292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5C04-2307-A445-8C4D-9146AC387E2E}" type="datetime3">
              <a:rPr lang="en-GB" smtClean="0"/>
              <a:pPr/>
              <a:t>30 June,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3C3C3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8056-0FAA-3746-A907-DA096981E67E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5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0000"/>
            <a:ext cx="8034867" cy="54292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94400"/>
            <a:ext cx="4038600" cy="386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94400"/>
            <a:ext cx="4038600" cy="386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4CB5-1DC8-3649-8559-385B4C8892AC}" type="datetime3">
              <a:rPr lang="en-GB" smtClean="0"/>
              <a:pPr/>
              <a:t>30 June, 2022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761393"/>
            <a:ext cx="8217429" cy="1588"/>
          </a:xfrm>
          <a:prstGeom prst="line">
            <a:avLst/>
          </a:prstGeom>
          <a:ln w="12700" cmpd="sng">
            <a:solidFill>
              <a:srgbClr val="3C3C3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Oxleas_Yello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1" y="321734"/>
            <a:ext cx="1435099" cy="796929"/>
          </a:xfrm>
          <a:prstGeom prst="rect">
            <a:avLst/>
          </a:prstGeom>
        </p:spPr>
      </p:pic>
      <p:pic>
        <p:nvPicPr>
          <p:cNvPr id="9" name="Picture 8" descr="ImprovingLivesStrapYello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49" y="321734"/>
            <a:ext cx="1214396" cy="30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59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763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20197"/>
            <a:ext cx="8217429" cy="54313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994413"/>
            <a:ext cx="8217429" cy="405579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028" y="6424086"/>
            <a:ext cx="2133600" cy="29739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4BD8056-0FAA-3746-A907-DA096981E6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Oxleas_Yellow_WhiteNHS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29113"/>
            <a:ext cx="1600201" cy="891916"/>
          </a:xfrm>
          <a:prstGeom prst="rect">
            <a:avLst/>
          </a:prstGeom>
        </p:spPr>
      </p:pic>
      <p:pic>
        <p:nvPicPr>
          <p:cNvPr id="9" name="Picture 8" descr="ImprovingLivesStrapWhite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527808" y="570545"/>
            <a:ext cx="2146291" cy="53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9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4572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1pPr>
      <a:lvl2pPr marL="542925" indent="-180975" algn="l" defTabSz="4572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2pPr>
      <a:lvl3pPr marL="809625" indent="-180975" algn="l" defTabSz="4572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3pPr>
      <a:lvl4pPr marL="992188" indent="-182563" algn="l" defTabSz="4572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4pPr>
      <a:lvl5pPr marL="1257300" indent="-180975" algn="l" defTabSz="3429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20197"/>
            <a:ext cx="8034867" cy="54292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94413"/>
            <a:ext cx="7958656" cy="405579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799" y="6432554"/>
            <a:ext cx="2133600" cy="28892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rgbClr val="3C3C3B"/>
                </a:solidFill>
              </a:defRPr>
            </a:lvl1pPr>
          </a:lstStyle>
          <a:p>
            <a:fld id="{9727FC5C-4683-C344-BEF1-217315D986C6}" type="datetime3">
              <a:rPr lang="en-GB" smtClean="0"/>
              <a:pPr/>
              <a:t>30 June, 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2256" y="6424086"/>
            <a:ext cx="2133600" cy="29739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4BD8056-0FAA-3746-A907-DA096981E67E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761393"/>
            <a:ext cx="8217429" cy="1588"/>
          </a:xfrm>
          <a:prstGeom prst="line">
            <a:avLst/>
          </a:prstGeom>
          <a:ln w="12700" cmpd="sng">
            <a:solidFill>
              <a:srgbClr val="3C3C3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19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4572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1pPr>
      <a:lvl2pPr marL="182563" indent="-182563" algn="l" defTabSz="4572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2pPr>
      <a:lvl3pPr marL="182563" indent="-182563" algn="l" defTabSz="4572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3pPr>
      <a:lvl4pPr marL="182563" indent="-182563" algn="l" defTabSz="4572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4pPr>
      <a:lvl5pPr marL="182563" indent="-182563" algn="l" defTabSz="4572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Branding\Branding work Autumn 12\photos\Sonny_John no flagpol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097" y="264584"/>
            <a:ext cx="4382797" cy="658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OxleaseOYellow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r="6983" b="16154"/>
          <a:stretch/>
        </p:blipFill>
        <p:spPr>
          <a:xfrm>
            <a:off x="4381500" y="1549679"/>
            <a:ext cx="4762500" cy="526069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8328" y="4058637"/>
            <a:ext cx="4133172" cy="26063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3360"/>
              </a:lnSpc>
              <a:spcBef>
                <a:spcPct val="0"/>
              </a:spcBef>
              <a:buNone/>
              <a:defRPr sz="3200" kern="1200" baseline="0">
                <a:solidFill>
                  <a:srgbClr val="FFE31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endParaRPr lang="en-US" sz="2400" dirty="0">
              <a:solidFill>
                <a:srgbClr val="0065A6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endParaRPr lang="en-US" sz="2400" dirty="0">
              <a:solidFill>
                <a:srgbClr val="0065A6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endParaRPr lang="en-US" sz="2400" dirty="0">
              <a:solidFill>
                <a:srgbClr val="0065A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Oxleas_Yello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1" y="264584"/>
            <a:ext cx="1936326" cy="1075266"/>
          </a:xfrm>
          <a:prstGeom prst="rect">
            <a:avLst/>
          </a:prstGeom>
        </p:spPr>
      </p:pic>
      <p:pic>
        <p:nvPicPr>
          <p:cNvPr id="10" name="Picture 9" descr="ImprovingLivesStrapYello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82" y="1415175"/>
            <a:ext cx="1613099" cy="402357"/>
          </a:xfrm>
          <a:prstGeom prst="rect">
            <a:avLst/>
          </a:prstGeom>
        </p:spPr>
      </p:pic>
      <p:pic>
        <p:nvPicPr>
          <p:cNvPr id="2" name="Picture 2" descr="H:\HARDYS\Publishing\huma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28" y="2014536"/>
            <a:ext cx="3941784" cy="38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24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Article 3: Freedom from torture and inhuman or degrading treatment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It is still upsetting to watch Winterbourne Views. It’s really emotional and why did they treat people with learning disabilities like they are criminals. Even worse than criminals.</a:t>
            </a:r>
          </a:p>
        </p:txBody>
      </p:sp>
      <p:pic>
        <p:nvPicPr>
          <p:cNvPr id="4098" name="Picture 2" descr="H:\HARDYS\Publishing\winterbourn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83765"/>
            <a:ext cx="4038600" cy="268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772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D4AED-7D69-4D2D-BD28-C5B9E38C3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0C74F-663C-4E7C-B123-FDDCB8AED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Winterbourne View</a:t>
            </a:r>
          </a:p>
          <a:p>
            <a:r>
              <a:rPr lang="en-GB" sz="4400" dirty="0" err="1"/>
              <a:t>Whorlton</a:t>
            </a:r>
            <a:r>
              <a:rPr lang="en-GB" sz="4400" dirty="0"/>
              <a:t> Hall</a:t>
            </a:r>
          </a:p>
          <a:p>
            <a:r>
              <a:rPr lang="en-GB" sz="4400" dirty="0" err="1"/>
              <a:t>Muckamore</a:t>
            </a:r>
            <a:r>
              <a:rPr lang="en-GB" sz="4400" dirty="0"/>
              <a:t> Abbey Hospital </a:t>
            </a:r>
          </a:p>
          <a:p>
            <a:r>
              <a:rPr lang="en-GB" sz="4400" dirty="0"/>
              <a:t>Mendip House</a:t>
            </a:r>
          </a:p>
          <a:p>
            <a:endParaRPr lang="en-GB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9FDDC-246D-4D8C-A54B-78C8A639D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807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6000" dirty="0"/>
              <a:t>Could this happen to you?</a:t>
            </a:r>
          </a:p>
          <a:p>
            <a:r>
              <a:rPr lang="en-GB" sz="6000" dirty="0"/>
              <a:t>What if you had a learning disability?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049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Protocol 1. Article 3 – Right to participate in free elections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I’ve wanted to vote since I was 18.     I tried so many times to get registered but I need the help of support workers. It wasn’t until the 2016 election that Steve supported me to register and vote.</a:t>
            </a:r>
          </a:p>
          <a:p>
            <a:endParaRPr lang="en-GB" sz="2800" dirty="0"/>
          </a:p>
        </p:txBody>
      </p:sp>
      <p:pic>
        <p:nvPicPr>
          <p:cNvPr id="2050" name="Picture 2" descr="H:\HARDYS\Publishing\election-cartoon-620x330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57611"/>
            <a:ext cx="4038600" cy="294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895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6600" dirty="0"/>
              <a:t>Are you able to vote?</a:t>
            </a:r>
          </a:p>
          <a:p>
            <a:r>
              <a:rPr lang="en-GB" sz="6600" dirty="0"/>
              <a:t>What if you had a learning disability?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024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5C9C6-249C-41E3-BB3C-97CB819C4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Article 10 – Right to freedom of expression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41761-1D36-4CB8-A136-696265071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Peter has a voice</a:t>
            </a:r>
          </a:p>
          <a:p>
            <a:r>
              <a:rPr lang="en-GB" dirty="0"/>
              <a:t>He is heard, listened to and action is taken </a:t>
            </a:r>
          </a:p>
          <a:p>
            <a:r>
              <a:rPr lang="en-GB" dirty="0"/>
              <a:t>Lewisham Speaking Up helps with this</a:t>
            </a:r>
          </a:p>
          <a:p>
            <a:r>
              <a:rPr lang="en-GB" dirty="0"/>
              <a:t>Representative for employment</a:t>
            </a:r>
          </a:p>
          <a:p>
            <a:r>
              <a:rPr lang="en-GB" dirty="0"/>
              <a:t>Have addressed the Major of London, Councillors for Lewisham</a:t>
            </a:r>
          </a:p>
          <a:p>
            <a:r>
              <a:rPr lang="en-GB" dirty="0"/>
              <a:t>Have seen great progress in recent years</a:t>
            </a:r>
          </a:p>
          <a:p>
            <a:r>
              <a:rPr lang="en-GB" dirty="0"/>
              <a:t>The Learning Disability Senate</a:t>
            </a:r>
          </a:p>
          <a:p>
            <a:r>
              <a:rPr lang="en-GB" dirty="0"/>
              <a:t>Learning Disability England</a:t>
            </a:r>
          </a:p>
          <a:p>
            <a:r>
              <a:rPr lang="en-GB" dirty="0"/>
              <a:t>Rightful Lives</a:t>
            </a:r>
          </a:p>
          <a:p>
            <a:pPr lvl="1"/>
            <a:r>
              <a:rPr lang="en-GB" dirty="0"/>
              <a:t>The list goes on….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1E58A-3C50-40F7-80C0-FFE91AC75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03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66D4F-A62D-4900-9D82-2D092FB7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D1FF1-D7AD-453B-BBD9-F71F0E3F62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Life is changing for people with learning disabilities</a:t>
            </a:r>
          </a:p>
          <a:p>
            <a:r>
              <a:rPr lang="en-GB" sz="4000" dirty="0"/>
              <a:t>Progress is being made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FEF16-EA2A-40FE-9F4A-DD1E4B99D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Content Placeholder 6" descr="A picture containing arrow&#10;&#10;Description automatically generated">
            <a:extLst>
              <a:ext uri="{FF2B5EF4-FFF2-40B4-BE49-F238E27FC236}">
                <a16:creationId xmlns:a16="http://schemas.microsoft.com/office/drawing/2014/main" id="{2C8FE25B-ABD6-4D89-BCFE-A6D5A9108041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4517867" y="1994400"/>
            <a:ext cx="4300379" cy="3865563"/>
          </a:xfrm>
        </p:spPr>
      </p:pic>
    </p:spTree>
    <p:extLst>
      <p:ext uri="{BB962C8B-B14F-4D97-AF65-F5344CB8AC3E}">
        <p14:creationId xmlns:p14="http://schemas.microsoft.com/office/powerpoint/2010/main" val="3992290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Who’s valuing who? I am human too!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26" name="Picture 2" descr="H:\HARDYS\Publishing\val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47441"/>
            <a:ext cx="4467340" cy="298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HARDYS\Publishing\hum.png"/>
          <p:cNvPicPr>
            <a:picLocks noGrp="1" noChangeAspect="1" noChangeArrowheads="1"/>
          </p:cNvPicPr>
          <p:nvPr>
            <p:ph sz="half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2247441"/>
            <a:ext cx="3823312" cy="313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298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Article 2: Right for life - Campaigning for a better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May 2018 was a bad month for us</a:t>
            </a:r>
          </a:p>
          <a:p>
            <a:r>
              <a:rPr lang="en-GB" sz="4000" dirty="0"/>
              <a:t>Can you guess what we are talking about?</a:t>
            </a:r>
          </a:p>
        </p:txBody>
      </p:sp>
      <p:pic>
        <p:nvPicPr>
          <p:cNvPr id="3074" name="Picture 2" descr="H:\HARDYS\Publishing\citizen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88" y="1994400"/>
            <a:ext cx="4098275" cy="402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735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LeDeR</a:t>
            </a:r>
            <a:r>
              <a:rPr lang="en-GB" dirty="0"/>
              <a:t> Report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>
          <a:xfrm>
            <a:off x="4648200" y="1994400"/>
            <a:ext cx="4038600" cy="4429686"/>
          </a:xfrm>
        </p:spPr>
        <p:txBody>
          <a:bodyPr>
            <a:normAutofit fontScale="55000" lnSpcReduction="20000"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4300" dirty="0"/>
          </a:p>
          <a:p>
            <a:endParaRPr lang="en-GB" sz="4300" dirty="0"/>
          </a:p>
          <a:p>
            <a:endParaRPr lang="en-GB" sz="4300" dirty="0"/>
          </a:p>
          <a:p>
            <a:endParaRPr lang="en-GB" sz="4300" dirty="0"/>
          </a:p>
          <a:p>
            <a:endParaRPr lang="en-GB" sz="4300" dirty="0"/>
          </a:p>
          <a:p>
            <a:pPr marL="0" indent="0">
              <a:buNone/>
            </a:pPr>
            <a:r>
              <a:rPr lang="en-GB" sz="6500" dirty="0"/>
              <a:t>Action was needed!</a:t>
            </a:r>
          </a:p>
        </p:txBody>
      </p:sp>
      <p:pic>
        <p:nvPicPr>
          <p:cNvPr id="1026" name="Picture 2" descr="H:\HARDYS\Publishing\leder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94400"/>
            <a:ext cx="3204058" cy="441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HARDYS\Publishing\shocke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45" y="1287877"/>
            <a:ext cx="3371162" cy="189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HARDYS\Publishing\angrr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68816"/>
            <a:ext cx="3636484" cy="19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270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presentation by …………………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050" name="Picture 2" descr="H:\HARDYS\Publishing\pet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7" y="1993900"/>
            <a:ext cx="5408084" cy="405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58428" y="2015934"/>
            <a:ext cx="25161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Peter Cronin – self advocate and MP for Employment, Lewisham Speaking up</a:t>
            </a:r>
          </a:p>
          <a:p>
            <a:endParaRPr lang="en-GB" sz="2400" dirty="0"/>
          </a:p>
          <a:p>
            <a:r>
              <a:rPr lang="en-GB" sz="2400" dirty="0"/>
              <a:t>Steve Hardy, Practice Development Nurse, </a:t>
            </a:r>
            <a:r>
              <a:rPr lang="en-GB" sz="2400" dirty="0" err="1"/>
              <a:t>Oxleas</a:t>
            </a:r>
            <a:r>
              <a:rPr lang="en-GB" sz="2400" dirty="0"/>
              <a:t> NHS Foundation Trust</a:t>
            </a:r>
          </a:p>
        </p:txBody>
      </p:sp>
    </p:spTree>
    <p:extLst>
      <p:ext uri="{BB962C8B-B14F-4D97-AF65-F5344CB8AC3E}">
        <p14:creationId xmlns:p14="http://schemas.microsoft.com/office/powerpoint/2010/main" val="970152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050" name="Picture 2" descr="H:\HARDYS\Publishing\jeremy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25" y="308473"/>
            <a:ext cx="5045724" cy="627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194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 did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GB" dirty="0"/>
              <a:t>We started a petition</a:t>
            </a:r>
          </a:p>
          <a:p>
            <a:r>
              <a:rPr lang="en-GB" dirty="0"/>
              <a:t>We run this for 2 weeks</a:t>
            </a:r>
          </a:p>
          <a:p>
            <a:r>
              <a:rPr lang="en-GB" dirty="0"/>
              <a:t>We posted it on:</a:t>
            </a:r>
          </a:p>
          <a:p>
            <a:pPr lvl="1"/>
            <a:r>
              <a:rPr lang="en-GB" dirty="0" err="1"/>
              <a:t>FaceBook</a:t>
            </a:r>
            <a:endParaRPr lang="en-GB" dirty="0"/>
          </a:p>
          <a:p>
            <a:pPr lvl="1"/>
            <a:r>
              <a:rPr lang="en-GB" dirty="0"/>
              <a:t>Twitter</a:t>
            </a:r>
          </a:p>
          <a:p>
            <a:pPr lvl="1"/>
            <a:r>
              <a:rPr lang="en-GB" dirty="0"/>
              <a:t>Email</a:t>
            </a:r>
          </a:p>
          <a:p>
            <a:r>
              <a:rPr lang="en-GB" dirty="0"/>
              <a:t>We gave talks to advocacy groups</a:t>
            </a:r>
          </a:p>
          <a:p>
            <a:pPr marL="0" indent="0" algn="ctr">
              <a:buNone/>
            </a:pPr>
            <a:r>
              <a:rPr lang="en-GB" sz="6000" dirty="0"/>
              <a:t>650!</a:t>
            </a:r>
          </a:p>
          <a:p>
            <a:endParaRPr lang="en-GB" dirty="0"/>
          </a:p>
        </p:txBody>
      </p:sp>
      <p:pic>
        <p:nvPicPr>
          <p:cNvPr id="3074" name="Picture 2" descr="H:\HARDYS\Publishing\pet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" y="1993900"/>
            <a:ext cx="3865563" cy="386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106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Jeremy Hunt never replied</a:t>
            </a:r>
          </a:p>
          <a:p>
            <a:r>
              <a:rPr lang="en-GB" sz="2800" dirty="0"/>
              <a:t>Does this surprise you?</a:t>
            </a:r>
          </a:p>
          <a:p>
            <a:r>
              <a:rPr lang="en-GB" sz="2800" dirty="0"/>
              <a:t>Sir Simon Stevens, CEO of the NHS and Ray James CBE, National Learning Disability Director both replied personally </a:t>
            </a:r>
          </a:p>
          <a:p>
            <a:r>
              <a:rPr lang="en-GB" sz="2800" dirty="0"/>
              <a:t>We were invited to meet up with Ray </a:t>
            </a:r>
          </a:p>
        </p:txBody>
      </p:sp>
      <p:pic>
        <p:nvPicPr>
          <p:cNvPr id="2050" name="Picture 2" descr="H:\HARDYS\Publishing\rep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" y="1993900"/>
            <a:ext cx="3865563" cy="386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177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meeting with Ray James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GB" dirty="0"/>
              <a:t>The NHS Long Term Plan</a:t>
            </a:r>
          </a:p>
          <a:p>
            <a:endParaRPr lang="en-GB" dirty="0"/>
          </a:p>
          <a:p>
            <a:r>
              <a:rPr lang="en-GB" dirty="0"/>
              <a:t>Mandatory training on autism and learning disability for NHS staff</a:t>
            </a:r>
          </a:p>
          <a:p>
            <a:endParaRPr lang="en-GB" dirty="0"/>
          </a:p>
          <a:p>
            <a:r>
              <a:rPr lang="en-GB" dirty="0"/>
              <a:t>Inclusion</a:t>
            </a:r>
          </a:p>
          <a:p>
            <a:endParaRPr lang="en-GB" dirty="0"/>
          </a:p>
          <a:p>
            <a:r>
              <a:rPr lang="en-GB" dirty="0"/>
              <a:t>Involvement</a:t>
            </a:r>
          </a:p>
          <a:p>
            <a:endParaRPr lang="en-GB" dirty="0"/>
          </a:p>
          <a:p>
            <a:r>
              <a:rPr lang="en-GB" dirty="0"/>
              <a:t>He was a lovely man!  </a:t>
            </a:r>
          </a:p>
        </p:txBody>
      </p:sp>
      <p:pic>
        <p:nvPicPr>
          <p:cNvPr id="7170" name="Picture 2" descr="H:\HARDYS\Publishing\meeting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89" y="2225407"/>
            <a:ext cx="4176311" cy="327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835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Right Honourable …….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/>
        <p:txBody>
          <a:bodyPr>
            <a:normAutofit lnSpcReduction="10000"/>
          </a:bodyPr>
          <a:lstStyle/>
          <a:p>
            <a:r>
              <a:rPr lang="en-GB" sz="3600" dirty="0"/>
              <a:t>What did this man do when asked a question about </a:t>
            </a:r>
            <a:r>
              <a:rPr lang="en-GB" sz="3600" dirty="0" err="1"/>
              <a:t>LeDeR</a:t>
            </a:r>
            <a:r>
              <a:rPr lang="en-GB" sz="3600" dirty="0"/>
              <a:t> in parliament? </a:t>
            </a:r>
          </a:p>
          <a:p>
            <a:r>
              <a:rPr lang="en-GB" sz="3600" dirty="0"/>
              <a:t>Does he have respect for us?</a:t>
            </a:r>
          </a:p>
        </p:txBody>
      </p:sp>
      <p:pic>
        <p:nvPicPr>
          <p:cNvPr id="6146" name="Picture 2" descr="H:\HARDYS\Publishing\hunt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89812"/>
            <a:ext cx="4038600" cy="289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136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we expect?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9218" name="Picture 2" descr="H:\HARDYS\Publishing\hr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36" y="1905918"/>
            <a:ext cx="7793632" cy="436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429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 have learnt about campaigning?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Have a clear vision</a:t>
            </a:r>
          </a:p>
          <a:p>
            <a:r>
              <a:rPr lang="en-GB" sz="2800" dirty="0"/>
              <a:t>Become an expert</a:t>
            </a:r>
          </a:p>
          <a:p>
            <a:r>
              <a:rPr lang="en-GB" sz="2800" dirty="0"/>
              <a:t>Get support</a:t>
            </a:r>
          </a:p>
          <a:p>
            <a:r>
              <a:rPr lang="en-GB" sz="2800" dirty="0"/>
              <a:t>Know your opponents</a:t>
            </a:r>
          </a:p>
          <a:p>
            <a:r>
              <a:rPr lang="en-GB" sz="2800" dirty="0"/>
              <a:t>Plan for success</a:t>
            </a:r>
          </a:p>
          <a:p>
            <a:r>
              <a:rPr lang="en-GB" sz="2800" dirty="0"/>
              <a:t>Get your message across</a:t>
            </a:r>
          </a:p>
          <a:p>
            <a:r>
              <a:rPr lang="en-GB" sz="2800" dirty="0"/>
              <a:t>Never give up!</a:t>
            </a:r>
          </a:p>
          <a:p>
            <a:r>
              <a:rPr lang="en-GB" sz="2800" dirty="0"/>
              <a:t>Know the difference between rudeness and assertiveness 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77" y="1993900"/>
            <a:ext cx="3935845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223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DC29-320A-A244-BA24-74F67D1E0305}" type="datetime3">
              <a:rPr lang="en-GB" smtClean="0"/>
              <a:pPr/>
              <a:t>30 June, 2022</a:t>
            </a:fld>
            <a:endParaRPr lang="en-US"/>
          </a:p>
        </p:txBody>
      </p:sp>
      <p:pic>
        <p:nvPicPr>
          <p:cNvPr id="8194" name="Picture 2" descr="H:\HARDYS\Publishing\Oliv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9" y="1542361"/>
            <a:ext cx="8457513" cy="47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302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8DD21-F904-46C8-8FBB-6E679830F1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13449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5400" dirty="0"/>
              <a:t>Why do we talk about human rights?</a:t>
            </a:r>
          </a:p>
          <a:p>
            <a:r>
              <a:rPr lang="en-GB" sz="5400" dirty="0"/>
              <a:t>Doesn’t everyone have human rights in the UK?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553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 Rights Act 1998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GB" dirty="0"/>
              <a:t>Was intended to create ‘a culture of respect for human rights across the UK’</a:t>
            </a:r>
          </a:p>
          <a:p>
            <a:r>
              <a:rPr lang="en-GB" dirty="0"/>
              <a:t>Framework to support public officials design and deliver rights-respecting services and lead to better outcomes for people using those services.</a:t>
            </a:r>
          </a:p>
          <a:p>
            <a:r>
              <a:rPr lang="en-GB" dirty="0"/>
              <a:t>Human rights can be a useful lever for change</a:t>
            </a:r>
          </a:p>
          <a:p>
            <a:pPr lvl="1"/>
            <a:r>
              <a:rPr lang="en-GB" dirty="0"/>
              <a:t>Helen </a:t>
            </a:r>
            <a:r>
              <a:rPr lang="en-GB" dirty="0" err="1"/>
              <a:t>Wildbore</a:t>
            </a:r>
            <a:r>
              <a:rPr lang="en-GB" dirty="0"/>
              <a:t>, British Institute of Human Rights </a:t>
            </a:r>
          </a:p>
        </p:txBody>
      </p:sp>
      <p:pic>
        <p:nvPicPr>
          <p:cNvPr id="3074" name="Picture 2" descr="H:\HARDYS\Publishing\hraa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96" y="1855617"/>
            <a:ext cx="3507560" cy="412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621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human rights?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>
          <a:xfrm>
            <a:off x="4648200" y="1608464"/>
            <a:ext cx="4038600" cy="4815622"/>
          </a:xfrm>
        </p:spPr>
        <p:txBody>
          <a:bodyPr>
            <a:normAutofit/>
          </a:bodyPr>
          <a:lstStyle/>
          <a:p>
            <a:r>
              <a:rPr lang="en-GB" sz="2400" dirty="0"/>
              <a:t>It’s about </a:t>
            </a:r>
          </a:p>
          <a:p>
            <a:pPr lvl="1"/>
            <a:r>
              <a:rPr lang="en-GB" sz="2400" dirty="0"/>
              <a:t>Your freedom</a:t>
            </a:r>
          </a:p>
          <a:p>
            <a:pPr lvl="1"/>
            <a:r>
              <a:rPr lang="en-GB" sz="2400" dirty="0"/>
              <a:t>Treated with respect</a:t>
            </a:r>
          </a:p>
          <a:p>
            <a:pPr lvl="1"/>
            <a:r>
              <a:rPr lang="en-GB" sz="2400" dirty="0"/>
              <a:t>Treated with dignity</a:t>
            </a:r>
          </a:p>
          <a:p>
            <a:pPr lvl="1"/>
            <a:r>
              <a:rPr lang="en-GB" sz="2400" dirty="0"/>
              <a:t>Treated fairly</a:t>
            </a:r>
          </a:p>
          <a:p>
            <a:pPr lvl="1"/>
            <a:endParaRPr lang="en-GB" sz="2400" dirty="0"/>
          </a:p>
          <a:p>
            <a:r>
              <a:rPr lang="en-GB" sz="2400" dirty="0"/>
              <a:t>Speak up, being heard</a:t>
            </a:r>
          </a:p>
          <a:p>
            <a:r>
              <a:rPr lang="en-GB" sz="2400" dirty="0"/>
              <a:t>Control over your own life</a:t>
            </a:r>
          </a:p>
          <a:p>
            <a:r>
              <a:rPr lang="en-GB" sz="2400" dirty="0"/>
              <a:t>Making your own decisions</a:t>
            </a:r>
          </a:p>
          <a:p>
            <a:r>
              <a:rPr lang="en-GB" sz="2400" dirty="0"/>
              <a:t>These are basic rights that everyone can expect</a:t>
            </a:r>
          </a:p>
          <a:p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4098" name="Picture 2" descr="H:\HARDYS\Publishing\res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021681"/>
            <a:ext cx="2336953" cy="233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HARDYS\Publishing\hr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4227952"/>
            <a:ext cx="3535553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834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HARDYS\Publishing\rig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310" y="395288"/>
            <a:ext cx="6158429" cy="628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4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Do people with learning disabilities have the same human rights as you?</a:t>
            </a:r>
          </a:p>
        </p:txBody>
      </p:sp>
      <p:pic>
        <p:nvPicPr>
          <p:cNvPr id="5122" name="Picture 2" descr="H:\HARDYS\Publishing\ld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39" y="2390660"/>
            <a:ext cx="371659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63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Article 12 – Right to marry and start a family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Me and my wife wanted to get married. We booked the church, the reception and honeymoon. The home manager cancelled went to see the vicar behind our back and cancelled it.</a:t>
            </a:r>
          </a:p>
          <a:p>
            <a:endParaRPr lang="en-GB" sz="2800" dirty="0"/>
          </a:p>
        </p:txBody>
      </p:sp>
      <p:pic>
        <p:nvPicPr>
          <p:cNvPr id="1026" name="Picture 2" descr="H:\HARDYS\Publishing\weddin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4" y="2390660"/>
            <a:ext cx="4297496" cy="309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927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5400" dirty="0"/>
              <a:t>Can anyone stop you from getting married?</a:t>
            </a:r>
          </a:p>
          <a:p>
            <a:r>
              <a:rPr lang="en-GB" sz="5400" dirty="0"/>
              <a:t>What if you had a learning disability?</a:t>
            </a:r>
          </a:p>
          <a:p>
            <a:endParaRPr lang="en-GB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372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C3C3B"/>
      </a:dk1>
      <a:lt1>
        <a:sysClr val="window" lastClr="FFFFFF"/>
      </a:lt1>
      <a:dk2>
        <a:srgbClr val="005B9C"/>
      </a:dk2>
      <a:lt2>
        <a:srgbClr val="EEECE1"/>
      </a:lt2>
      <a:accent1>
        <a:srgbClr val="005B9C"/>
      </a:accent1>
      <a:accent2>
        <a:srgbClr val="F6D21C"/>
      </a:accent2>
      <a:accent3>
        <a:srgbClr val="005B9C"/>
      </a:accent3>
      <a:accent4>
        <a:srgbClr val="F6BC1C"/>
      </a:accent4>
      <a:accent5>
        <a:srgbClr val="005B9C"/>
      </a:accent5>
      <a:accent6>
        <a:srgbClr val="F6BC1C"/>
      </a:accent6>
      <a:hlink>
        <a:srgbClr val="005B9C"/>
      </a:hlink>
      <a:folHlink>
        <a:srgbClr val="005B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3C3C3B"/>
      </a:dk1>
      <a:lt1>
        <a:sysClr val="window" lastClr="FFFFFF"/>
      </a:lt1>
      <a:dk2>
        <a:srgbClr val="005B9C"/>
      </a:dk2>
      <a:lt2>
        <a:srgbClr val="EEECE1"/>
      </a:lt2>
      <a:accent1>
        <a:srgbClr val="005B9C"/>
      </a:accent1>
      <a:accent2>
        <a:srgbClr val="F6D21C"/>
      </a:accent2>
      <a:accent3>
        <a:srgbClr val="005B9C"/>
      </a:accent3>
      <a:accent4>
        <a:srgbClr val="F6BC1C"/>
      </a:accent4>
      <a:accent5>
        <a:srgbClr val="005B9C"/>
      </a:accent5>
      <a:accent6>
        <a:srgbClr val="F6BC1C"/>
      </a:accent6>
      <a:hlink>
        <a:srgbClr val="005B9C"/>
      </a:hlink>
      <a:folHlink>
        <a:srgbClr val="005B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6312</TotalTime>
  <Words>656</Words>
  <Application>Microsoft Office PowerPoint</Application>
  <PresentationFormat>On-screen Show (4:3)</PresentationFormat>
  <Paragraphs>138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Office Theme</vt:lpstr>
      <vt:lpstr>1_Office Theme</vt:lpstr>
      <vt:lpstr>PowerPoint Presentation</vt:lpstr>
      <vt:lpstr>A presentation by …………………</vt:lpstr>
      <vt:lpstr>PowerPoint Presentation</vt:lpstr>
      <vt:lpstr>Human Rights Act 1998</vt:lpstr>
      <vt:lpstr>What are human rights?</vt:lpstr>
      <vt:lpstr>PowerPoint Presentation</vt:lpstr>
      <vt:lpstr>PowerPoint Presentation</vt:lpstr>
      <vt:lpstr>Article 12 – Right to marry and start a family </vt:lpstr>
      <vt:lpstr>PowerPoint Presentation</vt:lpstr>
      <vt:lpstr>Article 3: Freedom from torture and inhuman or degrading treatment </vt:lpstr>
      <vt:lpstr>PowerPoint Presentation</vt:lpstr>
      <vt:lpstr>PowerPoint Presentation</vt:lpstr>
      <vt:lpstr>Protocol 1. Article 3 – Right to participate in free elections </vt:lpstr>
      <vt:lpstr>PowerPoint Presentation</vt:lpstr>
      <vt:lpstr>Article 10 – Right to freedom of expression </vt:lpstr>
      <vt:lpstr>PowerPoint Presentation</vt:lpstr>
      <vt:lpstr>Who’s valuing who? I am human too!</vt:lpstr>
      <vt:lpstr>Article 2: Right for life - Campaigning for a better life</vt:lpstr>
      <vt:lpstr>LeDeR Report </vt:lpstr>
      <vt:lpstr>PowerPoint Presentation</vt:lpstr>
      <vt:lpstr>What we did</vt:lpstr>
      <vt:lpstr> </vt:lpstr>
      <vt:lpstr>Our meeting with Ray James </vt:lpstr>
      <vt:lpstr>The Right Honourable …….</vt:lpstr>
      <vt:lpstr>What do we expect?</vt:lpstr>
      <vt:lpstr>What we have learnt about campaigning? 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Rothwell</dc:creator>
  <cp:lastModifiedBy>HARDY, Steve (OXLEAS NHS FOUNDATION TRUST)</cp:lastModifiedBy>
  <cp:revision>294</cp:revision>
  <cp:lastPrinted>2017-02-08T11:56:05Z</cp:lastPrinted>
  <dcterms:created xsi:type="dcterms:W3CDTF">2013-04-15T10:44:10Z</dcterms:created>
  <dcterms:modified xsi:type="dcterms:W3CDTF">2022-06-30T11:44:26Z</dcterms:modified>
</cp:coreProperties>
</file>