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63" r:id="rId3"/>
    <p:sldId id="303" r:id="rId4"/>
    <p:sldId id="305" r:id="rId5"/>
    <p:sldId id="306" r:id="rId6"/>
    <p:sldId id="307" r:id="rId7"/>
    <p:sldId id="308" r:id="rId8"/>
    <p:sldId id="309" r:id="rId9"/>
    <p:sldId id="260" r:id="rId10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A6"/>
    <a:srgbClr val="FFE312"/>
    <a:srgbClr val="3C3C3B"/>
    <a:srgbClr val="FC7C2E"/>
    <a:srgbClr val="FFCB05"/>
    <a:srgbClr val="F6BC1C"/>
    <a:srgbClr val="EEB42B"/>
    <a:srgbClr val="E2A71D"/>
    <a:srgbClr val="005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6300" autoAdjust="0"/>
  </p:normalViewPr>
  <p:slideViewPr>
    <p:cSldViewPr snapToGrid="0" snapToObjects="1">
      <p:cViewPr>
        <p:scale>
          <a:sx n="80" d="100"/>
          <a:sy n="80" d="100"/>
        </p:scale>
        <p:origin x="-966" y="-630"/>
      </p:cViewPr>
      <p:guideLst>
        <p:guide orient="horz" pos="38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208C2-FBEB-1E40-B270-F07A9B3398C4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4F77C-F852-0643-8398-07B6377A1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55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9658A-2163-034B-91F9-ED7501212517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DE3F7-9AFF-0D49-8E73-155E9665E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514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6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OxleaseOWhite.png"/>
          <p:cNvPicPr>
            <a:picLocks noChangeAspect="1"/>
          </p:cNvPicPr>
          <p:nvPr userDrawn="1"/>
        </p:nvPicPr>
        <p:blipFill>
          <a:blip r:embed="rId2"/>
          <a:srcRect b="20354"/>
          <a:stretch>
            <a:fillRect/>
          </a:stretch>
        </p:blipFill>
        <p:spPr>
          <a:xfrm>
            <a:off x="3656481" y="2803236"/>
            <a:ext cx="5487519" cy="53546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C29-320A-A244-BA24-74F67D1E0305}" type="datetime3">
              <a:rPr lang="en-GB" smtClean="0"/>
              <a:pPr/>
              <a:t>14 November,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147754" y="934354"/>
            <a:ext cx="3640646" cy="941781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Section slide title</a:t>
            </a:r>
            <a:br>
              <a:rPr lang="en-GB" dirty="0" smtClean="0"/>
            </a:br>
            <a:r>
              <a:rPr lang="en-GB" dirty="0" err="1" smtClean="0"/>
              <a:t>xxxxx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172466" y="1803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ImprovingLivesStrap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530" y="1876135"/>
            <a:ext cx="1874108" cy="467461"/>
          </a:xfrm>
          <a:prstGeom prst="rect">
            <a:avLst/>
          </a:prstGeom>
        </p:spPr>
      </p:pic>
      <p:pic>
        <p:nvPicPr>
          <p:cNvPr id="11" name="Picture 10" descr="Oxleas_Yellow_WhiteNHS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4509" y="337612"/>
            <a:ext cx="2247891" cy="12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63AE-B0FC-754C-8260-C8A4D98C1A05}" type="datetime3">
              <a:rPr lang="en-GB" smtClean="0"/>
              <a:pPr/>
              <a:t>14 November,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F557-4ECE-1D45-B2F7-ABE3CEB10F31}" type="datetime3">
              <a:rPr lang="en-GB" smtClean="0"/>
              <a:pPr/>
              <a:t>14 November,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AB-47FD-AD41-8BED-E9C655F8A2B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24B0-CBFE-CA4E-95DC-4DA51597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AB-47FD-AD41-8BED-E9C655F8A2B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24B0-CBFE-CA4E-95DC-4DA51597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AB-47FD-AD41-8BED-E9C655F8A2B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24B0-CBFE-CA4E-95DC-4DA51597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AB-47FD-AD41-8BED-E9C655F8A2B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24B0-CBFE-CA4E-95DC-4DA51597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AB-47FD-AD41-8BED-E9C655F8A2B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24B0-CBFE-CA4E-95DC-4DA51597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AB-47FD-AD41-8BED-E9C655F8A2B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24B0-CBFE-CA4E-95DC-4DA51597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AB-47FD-AD41-8BED-E9C655F8A2B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24B0-CBFE-CA4E-95DC-4DA51597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AB-47FD-AD41-8BED-E9C655F8A2B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24B0-CBFE-CA4E-95DC-4DA51597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72533" y="1539875"/>
            <a:ext cx="8484875" cy="4159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4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AB-47FD-AD41-8BED-E9C655F8A2B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24B0-CBFE-CA4E-95DC-4DA51597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AB-47FD-AD41-8BED-E9C655F8A2B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24B0-CBFE-CA4E-95DC-4DA51597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87AB-47FD-AD41-8BED-E9C655F8A2B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24B0-CBFE-CA4E-95DC-4DA51597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0000"/>
            <a:ext cx="8034867" cy="54292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5C04-2307-A445-8C4D-9146AC387E2E}" type="datetime3">
              <a:rPr lang="en-GB" smtClean="0"/>
              <a:pPr/>
              <a:t>14 November,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0000"/>
            <a:ext cx="8034867" cy="5429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4400"/>
            <a:ext cx="4038600" cy="386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4400"/>
            <a:ext cx="4038600" cy="386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4CB5-1DC8-3649-8559-385B4C8892AC}" type="datetime3">
              <a:rPr lang="en-GB" smtClean="0"/>
              <a:pPr/>
              <a:t>14 November, 2017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761393"/>
            <a:ext cx="8217429" cy="1588"/>
          </a:xfrm>
          <a:prstGeom prst="line">
            <a:avLst/>
          </a:prstGeom>
          <a:ln w="12700" cmpd="sng">
            <a:solidFill>
              <a:srgbClr val="3C3C3B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xleas_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321734"/>
            <a:ext cx="1435099" cy="796929"/>
          </a:xfrm>
          <a:prstGeom prst="rect">
            <a:avLst/>
          </a:prstGeom>
        </p:spPr>
      </p:pic>
      <p:pic>
        <p:nvPicPr>
          <p:cNvPr id="9" name="Picture 8" descr="ImprovingLivesStrap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349" y="321734"/>
            <a:ext cx="1214396" cy="3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0000"/>
            <a:ext cx="8034867" cy="54292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3ED9-1470-D443-972B-91F0F35FAFA8}" type="datetime3">
              <a:rPr lang="en-GB" smtClean="0"/>
              <a:pPr/>
              <a:t>14 November,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0000"/>
            <a:ext cx="8034867" cy="5429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F9E4-B2F1-CA43-B603-06AED7744213}" type="datetime3">
              <a:rPr lang="en-GB" smtClean="0"/>
              <a:pPr/>
              <a:t>14 November,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73B4-60B6-2B4E-9A4E-6EAD11A9B9E1}" type="datetime3">
              <a:rPr lang="en-GB" smtClean="0"/>
              <a:pPr/>
              <a:t>14 November,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6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6609-550B-704F-9E4C-18013E75C9DE}" type="datetime3">
              <a:rPr lang="en-GB" smtClean="0"/>
              <a:pPr/>
              <a:t>14 November,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911D-A43B-6444-B87F-655CAF5A2352}" type="datetime3">
              <a:rPr lang="en-GB" smtClean="0"/>
              <a:pPr/>
              <a:t>14 November,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4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0197"/>
            <a:ext cx="8034867" cy="54292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94413"/>
            <a:ext cx="7958656" cy="40557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799" y="6432554"/>
            <a:ext cx="2133600" cy="28892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rgbClr val="3C3C3B"/>
                </a:solidFill>
              </a:defRPr>
            </a:lvl1pPr>
          </a:lstStyle>
          <a:p>
            <a:fld id="{9727FC5C-4683-C344-BEF1-217315D986C6}" type="datetime3">
              <a:rPr lang="en-GB" smtClean="0"/>
              <a:pPr/>
              <a:t>14 November,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2256" y="6424086"/>
            <a:ext cx="2133600" cy="2973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4BD8056-0FAA-3746-A907-DA096981E67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761393"/>
            <a:ext cx="8217429" cy="1588"/>
          </a:xfrm>
          <a:prstGeom prst="line">
            <a:avLst/>
          </a:prstGeom>
          <a:ln w="12700" cmpd="sng">
            <a:solidFill>
              <a:srgbClr val="3C3C3B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9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457200" rtl="0" eaLnBrk="1" latinLnBrk="0" hangingPunct="1">
        <a:spcBef>
          <a:spcPct val="20000"/>
        </a:spcBef>
        <a:buClr>
          <a:srgbClr val="F6BC1C"/>
        </a:buClr>
        <a:buFont typeface="Arial"/>
        <a:buChar char="•"/>
        <a:defRPr sz="2000" kern="1200">
          <a:solidFill>
            <a:srgbClr val="3C3C3B"/>
          </a:solidFill>
          <a:latin typeface="+mn-lt"/>
          <a:ea typeface="+mn-ea"/>
          <a:cs typeface="+mn-cs"/>
        </a:defRPr>
      </a:lvl1pPr>
      <a:lvl2pPr marL="182563" indent="-182563" algn="l" defTabSz="457200" rtl="0" eaLnBrk="1" latinLnBrk="0" hangingPunct="1">
        <a:spcBef>
          <a:spcPct val="20000"/>
        </a:spcBef>
        <a:buClr>
          <a:srgbClr val="F6BC1C"/>
        </a:buClr>
        <a:buFont typeface="Arial"/>
        <a:buChar char="•"/>
        <a:defRPr sz="2000" kern="1200">
          <a:solidFill>
            <a:srgbClr val="3C3C3B"/>
          </a:solidFill>
          <a:latin typeface="+mn-lt"/>
          <a:ea typeface="+mn-ea"/>
          <a:cs typeface="+mn-cs"/>
        </a:defRPr>
      </a:lvl2pPr>
      <a:lvl3pPr marL="182563" indent="-182563" algn="l" defTabSz="457200" rtl="0" eaLnBrk="1" latinLnBrk="0" hangingPunct="1">
        <a:spcBef>
          <a:spcPct val="20000"/>
        </a:spcBef>
        <a:buClr>
          <a:srgbClr val="F6BC1C"/>
        </a:buClr>
        <a:buFont typeface="Arial"/>
        <a:buChar char="•"/>
        <a:defRPr sz="2000" kern="1200">
          <a:solidFill>
            <a:srgbClr val="3C3C3B"/>
          </a:solidFill>
          <a:latin typeface="+mn-lt"/>
          <a:ea typeface="+mn-ea"/>
          <a:cs typeface="+mn-cs"/>
        </a:defRPr>
      </a:lvl3pPr>
      <a:lvl4pPr marL="182563" indent="-182563" algn="l" defTabSz="457200" rtl="0" eaLnBrk="1" latinLnBrk="0" hangingPunct="1">
        <a:spcBef>
          <a:spcPct val="20000"/>
        </a:spcBef>
        <a:buClr>
          <a:srgbClr val="F6BC1C"/>
        </a:buClr>
        <a:buFont typeface="Arial"/>
        <a:buChar char="•"/>
        <a:defRPr sz="2000" kern="1200">
          <a:solidFill>
            <a:srgbClr val="3C3C3B"/>
          </a:solidFill>
          <a:latin typeface="+mn-lt"/>
          <a:ea typeface="+mn-ea"/>
          <a:cs typeface="+mn-cs"/>
        </a:defRPr>
      </a:lvl4pPr>
      <a:lvl5pPr marL="182563" indent="-182563" algn="l" defTabSz="457200" rtl="0" eaLnBrk="1" latinLnBrk="0" hangingPunct="1">
        <a:spcBef>
          <a:spcPct val="20000"/>
        </a:spcBef>
        <a:buClr>
          <a:srgbClr val="F6BC1C"/>
        </a:buClr>
        <a:buFont typeface="Arial"/>
        <a:buChar char="•"/>
        <a:defRPr sz="2000" kern="1200">
          <a:solidFill>
            <a:srgbClr val="3C3C3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C87AB-47FD-AD41-8BED-E9C655F8A2BC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924B0-CBFE-CA4E-95DC-4DA51597E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Branding\Branding work Autumn 12\photos\Sonny_John no flagpo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97" y="264584"/>
            <a:ext cx="4382797" cy="658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OxleaseOYello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6983" b="16154"/>
          <a:stretch/>
        </p:blipFill>
        <p:spPr>
          <a:xfrm>
            <a:off x="4381500" y="1549679"/>
            <a:ext cx="4762500" cy="526069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0253" y="2055260"/>
            <a:ext cx="4133172" cy="19452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ts val="3360"/>
              </a:lnSpc>
              <a:spcBef>
                <a:spcPct val="0"/>
              </a:spcBef>
              <a:buNone/>
              <a:defRPr sz="3200" kern="1200" baseline="0">
                <a:solidFill>
                  <a:srgbClr val="FFE31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endParaRPr lang="en-US" sz="2800" b="1" dirty="0">
              <a:solidFill>
                <a:srgbClr val="0065A6"/>
              </a:solidFill>
            </a:endParaRPr>
          </a:p>
        </p:txBody>
      </p:sp>
      <p:pic>
        <p:nvPicPr>
          <p:cNvPr id="13" name="Picture 12" descr="Oxleas_Yell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1" y="264584"/>
            <a:ext cx="1936326" cy="1075266"/>
          </a:xfrm>
          <a:prstGeom prst="rect">
            <a:avLst/>
          </a:prstGeom>
        </p:spPr>
      </p:pic>
      <p:pic>
        <p:nvPicPr>
          <p:cNvPr id="10" name="Picture 9" descr="ImprovingLivesStrapYell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2" y="1415175"/>
            <a:ext cx="1613099" cy="402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882" y="2055260"/>
            <a:ext cx="3928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On Who’s Authority? </a:t>
            </a:r>
          </a:p>
          <a:p>
            <a:endParaRPr lang="en-GB" sz="2800" dirty="0"/>
          </a:p>
          <a:p>
            <a:r>
              <a:rPr lang="en-GB" sz="2800" dirty="0" smtClean="0"/>
              <a:t>Assessing capacity to give consent to informal admission</a:t>
            </a:r>
          </a:p>
        </p:txBody>
      </p:sp>
    </p:spTree>
    <p:extLst>
      <p:ext uri="{BB962C8B-B14F-4D97-AF65-F5344CB8AC3E}">
        <p14:creationId xmlns:p14="http://schemas.microsoft.com/office/powerpoint/2010/main" val="39307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2594"/>
            <a:ext cx="8034867" cy="542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4400" dirty="0" smtClean="0"/>
              <a:t>On admission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defRPr/>
            </a:pPr>
            <a:r>
              <a:rPr lang="en-GB" sz="2400" dirty="0" smtClean="0"/>
              <a:t>When assessing a patient for admission to hospital, informal admission is usually appropriate when the patient has capacity and consents to admission </a:t>
            </a:r>
          </a:p>
          <a:p>
            <a:pPr lvl="1" eaLnBrk="1" hangingPunct="1">
              <a:defRPr/>
            </a:pPr>
            <a:endParaRPr lang="en-GB" sz="2400" dirty="0"/>
          </a:p>
          <a:p>
            <a:pPr lvl="1" eaLnBrk="1" hangingPunct="1">
              <a:defRPr/>
            </a:pPr>
            <a:r>
              <a:rPr lang="en-GB" sz="2400" dirty="0" smtClean="0"/>
              <a:t>Do you remember the functional test of capacity?</a:t>
            </a:r>
          </a:p>
          <a:p>
            <a:pPr lvl="2">
              <a:defRPr/>
            </a:pPr>
            <a:r>
              <a:rPr lang="en-GB" sz="2600" dirty="0" smtClean="0"/>
              <a:t>Understand </a:t>
            </a:r>
            <a:r>
              <a:rPr lang="en-GB" sz="2600" dirty="0"/>
              <a:t>the information relevant to the decision</a:t>
            </a:r>
          </a:p>
          <a:p>
            <a:pPr lvl="4">
              <a:defRPr/>
            </a:pPr>
            <a:r>
              <a:rPr lang="en-GB" sz="2400" dirty="0"/>
              <a:t>Retain that information </a:t>
            </a:r>
          </a:p>
          <a:p>
            <a:pPr lvl="4">
              <a:defRPr/>
            </a:pPr>
            <a:r>
              <a:rPr lang="en-GB" sz="2400" dirty="0"/>
              <a:t>Use or weigh that information as part of the process of making the decision</a:t>
            </a:r>
          </a:p>
          <a:p>
            <a:pPr lvl="4">
              <a:defRPr/>
            </a:pPr>
            <a:r>
              <a:rPr lang="en-GB" sz="2400" dirty="0"/>
              <a:t>Communicate their </a:t>
            </a:r>
            <a:r>
              <a:rPr lang="en-GB" sz="2400" dirty="0" smtClean="0"/>
              <a:t>decision</a:t>
            </a:r>
          </a:p>
        </p:txBody>
      </p:sp>
    </p:spTree>
    <p:extLst>
      <p:ext uri="{BB962C8B-B14F-4D97-AF65-F5344CB8AC3E}">
        <p14:creationId xmlns:p14="http://schemas.microsoft.com/office/powerpoint/2010/main" val="19698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800" dirty="0" smtClean="0"/>
          </a:p>
          <a:p>
            <a:r>
              <a:rPr lang="en-GB" sz="4800" dirty="0" smtClean="0"/>
              <a:t>What kind of topics will you cover in the assessment of capacity?</a:t>
            </a:r>
            <a:endParaRPr lang="en-GB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5C04-2307-A445-8C4D-9146AC387E2E}" type="datetime3">
              <a:rPr lang="en-GB" smtClean="0"/>
              <a:pPr/>
              <a:t>14 November,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4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488"/>
            <a:ext cx="8034867" cy="542927"/>
          </a:xfrm>
        </p:spPr>
        <p:txBody>
          <a:bodyPr>
            <a:noAutofit/>
          </a:bodyPr>
          <a:lstStyle/>
          <a:p>
            <a:r>
              <a:rPr lang="en-GB" dirty="0"/>
              <a:t>When determining whether an individual has capacity to consent to informal admission the admitting doctor must assess their capacity to understand and agree to the following 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5680"/>
            <a:ext cx="7958656" cy="405579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1</a:t>
            </a:r>
            <a:r>
              <a:rPr lang="en-GB" sz="2400" dirty="0"/>
              <a:t>.	That the person will be admitted to a mental health hospital for the purpose of care and treatment for a mental disorder.</a:t>
            </a:r>
          </a:p>
          <a:p>
            <a:r>
              <a:rPr lang="en-GB" sz="2400" dirty="0"/>
              <a:t>2.	That the doors to the ward will be locked.</a:t>
            </a:r>
          </a:p>
          <a:p>
            <a:r>
              <a:rPr lang="en-GB" sz="2400" dirty="0"/>
              <a:t>3.	That, in some circumstances, staff at the hospital will be entitled to carry out property and personal searches.</a:t>
            </a:r>
          </a:p>
          <a:p>
            <a:r>
              <a:rPr lang="en-GB" sz="2400" dirty="0"/>
              <a:t>4.	That they will be expected to remain on the ward for observation at least until reviewed by a doctor from their own care team, and most likely for up to the first 72 hours of admission. </a:t>
            </a:r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5C04-2307-A445-8C4D-9146AC387E2E}" type="datetime3">
              <a:rPr lang="en-GB" smtClean="0"/>
              <a:pPr/>
              <a:t>14 November,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200" dirty="0"/>
              <a:t>5.	That they will be required to inform nursing staff whenever they want to leave the ward, providing information about where they are going and an expected time of return. </a:t>
            </a:r>
          </a:p>
          <a:p>
            <a:r>
              <a:rPr lang="en-GB" sz="2200" dirty="0"/>
              <a:t>6.	That the ward staff may refuse to agree to the person leaving the ward if they believe the person may be at risk, or pose a risk to others and that they may use the Mental Health Act to prevent them from leaving.</a:t>
            </a:r>
          </a:p>
          <a:p>
            <a:r>
              <a:rPr lang="en-GB" sz="2200" dirty="0"/>
              <a:t>7.	That, if the person leaves the ward without informing staff, or fails to return at the agreed time, the staff may call the police to assist in making attempts to find them.</a:t>
            </a:r>
          </a:p>
          <a:p>
            <a:r>
              <a:rPr lang="en-GB" sz="2200" dirty="0"/>
              <a:t>8.	That the person’s description will be recorded by staff for the purpose of 7 above.</a:t>
            </a:r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5C04-2307-A445-8C4D-9146AC387E2E}" type="datetime3">
              <a:rPr lang="en-GB" smtClean="0"/>
              <a:pPr/>
              <a:t>14 November,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0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It’s their capacity that you are assessing in the here and now</a:t>
            </a:r>
          </a:p>
          <a:p>
            <a:r>
              <a:rPr lang="en-GB" sz="2800" dirty="0" smtClean="0"/>
              <a:t>But remember its time specific, so this time next week they might have or lost capacity to make this decision and another capacity assessment is required</a:t>
            </a:r>
          </a:p>
          <a:p>
            <a:r>
              <a:rPr lang="en-GB" sz="2800" dirty="0" smtClean="0"/>
              <a:t>In some situations you can be treated under the Mental Health Act for treatment of mental heath problems but be treated under the Mental Capacity Act for physical health illness</a:t>
            </a:r>
          </a:p>
          <a:p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5C04-2307-A445-8C4D-9146AC387E2E}" type="datetime3">
              <a:rPr lang="en-GB" smtClean="0"/>
              <a:pPr/>
              <a:t>14 November,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It is important to record your decision on the MCA form on RIO.</a:t>
            </a:r>
          </a:p>
          <a:p>
            <a:r>
              <a:rPr lang="en-GB" sz="3200" dirty="0" smtClean="0"/>
              <a:t>It not only provides protection for the patient but it gives protection to you as staff.</a:t>
            </a:r>
          </a:p>
          <a:p>
            <a:r>
              <a:rPr lang="en-GB" sz="3200" dirty="0" smtClean="0"/>
              <a:t>As long as you have followed the MCA and you have recorded your decision you can defend your decision if questioned</a:t>
            </a:r>
          </a:p>
          <a:p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5C04-2307-A445-8C4D-9146AC387E2E}" type="datetime3">
              <a:rPr lang="en-GB" smtClean="0"/>
              <a:pPr/>
              <a:t>14 November,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C3C3B"/>
      </a:dk1>
      <a:lt1>
        <a:sysClr val="window" lastClr="FFFFFF"/>
      </a:lt1>
      <a:dk2>
        <a:srgbClr val="005B9C"/>
      </a:dk2>
      <a:lt2>
        <a:srgbClr val="EEECE1"/>
      </a:lt2>
      <a:accent1>
        <a:srgbClr val="005B9C"/>
      </a:accent1>
      <a:accent2>
        <a:srgbClr val="F6D21C"/>
      </a:accent2>
      <a:accent3>
        <a:srgbClr val="005B9C"/>
      </a:accent3>
      <a:accent4>
        <a:srgbClr val="F6BC1C"/>
      </a:accent4>
      <a:accent5>
        <a:srgbClr val="005B9C"/>
      </a:accent5>
      <a:accent6>
        <a:srgbClr val="F6BC1C"/>
      </a:accent6>
      <a:hlink>
        <a:srgbClr val="005B9C"/>
      </a:hlink>
      <a:folHlink>
        <a:srgbClr val="005B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250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PowerPoint Presentation</vt:lpstr>
      <vt:lpstr>On admission</vt:lpstr>
      <vt:lpstr>PowerPoint Presentation</vt:lpstr>
      <vt:lpstr>When determining whether an individual has capacity to consent to informal admission the admitting doctor must assess their capacity to understand and agree to the following : </vt:lpstr>
      <vt:lpstr>PowerPoint Presentation</vt:lpstr>
      <vt:lpstr>Some points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Rothwell</dc:creator>
  <cp:lastModifiedBy>Hardy, Steve</cp:lastModifiedBy>
  <cp:revision>106</cp:revision>
  <cp:lastPrinted>2015-05-18T12:29:09Z</cp:lastPrinted>
  <dcterms:created xsi:type="dcterms:W3CDTF">2013-04-15T10:44:10Z</dcterms:created>
  <dcterms:modified xsi:type="dcterms:W3CDTF">2017-11-14T09:01:35Z</dcterms:modified>
</cp:coreProperties>
</file>