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87" r:id="rId2"/>
    <p:sldId id="381" r:id="rId3"/>
    <p:sldId id="382" r:id="rId4"/>
    <p:sldId id="383" r:id="rId5"/>
    <p:sldId id="384" r:id="rId6"/>
    <p:sldId id="388" r:id="rId7"/>
    <p:sldId id="385" r:id="rId8"/>
    <p:sldId id="386" r:id="rId9"/>
    <p:sldId id="364" r:id="rId10"/>
    <p:sldId id="365" r:id="rId11"/>
    <p:sldId id="366" r:id="rId12"/>
    <p:sldId id="368" r:id="rId13"/>
    <p:sldId id="374" r:id="rId14"/>
    <p:sldId id="373" r:id="rId15"/>
    <p:sldId id="376" r:id="rId16"/>
    <p:sldId id="378" r:id="rId17"/>
    <p:sldId id="389" r:id="rId18"/>
  </p:sldIdLst>
  <p:sldSz cx="9144000" cy="6858000" type="screen4x3"/>
  <p:notesSz cx="9942513" cy="68103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45">
          <p15:clr>
            <a:srgbClr val="A4A3A4"/>
          </p15:clr>
        </p15:guide>
        <p15:guide id="2" pos="28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B5B9"/>
    <a:srgbClr val="0065A6"/>
    <a:srgbClr val="0C8303"/>
    <a:srgbClr val="FFCB05"/>
    <a:srgbClr val="F6BC1C"/>
    <a:srgbClr val="EEB42B"/>
    <a:srgbClr val="E2A71D"/>
    <a:srgbClr val="005B9C"/>
    <a:srgbClr val="3C3C3B"/>
    <a:srgbClr val="FFE3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615" autoAdjust="0"/>
    <p:restoredTop sz="86452" autoAdjust="0"/>
  </p:normalViewPr>
  <p:slideViewPr>
    <p:cSldViewPr snapToGrid="0" snapToObjects="1">
      <p:cViewPr varScale="1">
        <p:scale>
          <a:sx n="94" d="100"/>
          <a:sy n="94" d="100"/>
        </p:scale>
        <p:origin x="1642" y="77"/>
      </p:cViewPr>
      <p:guideLst>
        <p:guide orient="horz" pos="1445"/>
        <p:guide pos="2832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8421" cy="340519"/>
          </a:xfrm>
          <a:prstGeom prst="rect">
            <a:avLst/>
          </a:prstGeom>
        </p:spPr>
        <p:txBody>
          <a:bodyPr vert="horz" lIns="91587" tIns="45793" rIns="91587" bIns="4579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31792" y="0"/>
            <a:ext cx="4308421" cy="340519"/>
          </a:xfrm>
          <a:prstGeom prst="rect">
            <a:avLst/>
          </a:prstGeom>
        </p:spPr>
        <p:txBody>
          <a:bodyPr vert="horz" lIns="91587" tIns="45793" rIns="91587" bIns="45793" rtlCol="0"/>
          <a:lstStyle>
            <a:lvl1pPr algn="r">
              <a:defRPr sz="1200"/>
            </a:lvl1pPr>
          </a:lstStyle>
          <a:p>
            <a:fld id="{09B208C2-FBEB-1E40-B270-F07A9B3398C4}" type="datetimeFigureOut">
              <a:rPr lang="en-US" smtClean="0"/>
              <a:pPr/>
              <a:t>7/13/2023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6468674"/>
            <a:ext cx="4308421" cy="340519"/>
          </a:xfrm>
          <a:prstGeom prst="rect">
            <a:avLst/>
          </a:prstGeom>
        </p:spPr>
        <p:txBody>
          <a:bodyPr vert="horz" lIns="91587" tIns="45793" rIns="91587" bIns="4579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31792" y="6468674"/>
            <a:ext cx="4308421" cy="340519"/>
          </a:xfrm>
          <a:prstGeom prst="rect">
            <a:avLst/>
          </a:prstGeom>
        </p:spPr>
        <p:txBody>
          <a:bodyPr vert="horz" lIns="91587" tIns="45793" rIns="91587" bIns="45793" rtlCol="0" anchor="b"/>
          <a:lstStyle>
            <a:lvl1pPr algn="r">
              <a:defRPr sz="1200"/>
            </a:lvl1pPr>
          </a:lstStyle>
          <a:p>
            <a:fld id="{17E4F77C-F852-0643-8398-07B6377A10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1557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8421" cy="340519"/>
          </a:xfrm>
          <a:prstGeom prst="rect">
            <a:avLst/>
          </a:prstGeom>
        </p:spPr>
        <p:txBody>
          <a:bodyPr vert="horz" lIns="91587" tIns="45793" rIns="91587" bIns="4579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31792" y="0"/>
            <a:ext cx="4308421" cy="340519"/>
          </a:xfrm>
          <a:prstGeom prst="rect">
            <a:avLst/>
          </a:prstGeom>
        </p:spPr>
        <p:txBody>
          <a:bodyPr vert="horz" lIns="91587" tIns="45793" rIns="91587" bIns="45793" rtlCol="0"/>
          <a:lstStyle>
            <a:lvl1pPr algn="r">
              <a:defRPr sz="1200"/>
            </a:lvl1pPr>
          </a:lstStyle>
          <a:p>
            <a:fld id="{B099658A-2163-034B-91F9-ED7501212517}" type="datetimeFigureOut">
              <a:rPr lang="en-US" smtClean="0"/>
              <a:pPr/>
              <a:t>7/13/2023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8663" y="511175"/>
            <a:ext cx="3405187" cy="25542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87" tIns="45793" rIns="91587" bIns="4579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4252" y="3234929"/>
            <a:ext cx="7954010" cy="3064669"/>
          </a:xfrm>
          <a:prstGeom prst="rect">
            <a:avLst/>
          </a:prstGeom>
        </p:spPr>
        <p:txBody>
          <a:bodyPr vert="horz" lIns="91587" tIns="45793" rIns="91587" bIns="45793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468674"/>
            <a:ext cx="4308421" cy="340519"/>
          </a:xfrm>
          <a:prstGeom prst="rect">
            <a:avLst/>
          </a:prstGeom>
        </p:spPr>
        <p:txBody>
          <a:bodyPr vert="horz" lIns="91587" tIns="45793" rIns="91587" bIns="4579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31792" y="6468674"/>
            <a:ext cx="4308421" cy="340519"/>
          </a:xfrm>
          <a:prstGeom prst="rect">
            <a:avLst/>
          </a:prstGeom>
        </p:spPr>
        <p:txBody>
          <a:bodyPr vert="horz" lIns="91587" tIns="45793" rIns="91587" bIns="45793" rtlCol="0" anchor="b"/>
          <a:lstStyle>
            <a:lvl1pPr algn="r">
              <a:defRPr sz="1200"/>
            </a:lvl1pPr>
          </a:lstStyle>
          <a:p>
            <a:fld id="{729DE3F7-9AFF-0D49-8E73-155E9665E1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1514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adiesCoffee_2_EDI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67336"/>
          </a:xfrm>
          <a:prstGeom prst="rect">
            <a:avLst/>
          </a:prstGeom>
        </p:spPr>
      </p:pic>
      <p:pic>
        <p:nvPicPr>
          <p:cNvPr id="10" name="Picture 9" descr="OxleaseOYellow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5" r="20707" b="17410"/>
          <a:stretch/>
        </p:blipFill>
        <p:spPr>
          <a:xfrm>
            <a:off x="5127659" y="1750460"/>
            <a:ext cx="4016341" cy="5107540"/>
          </a:xfrm>
          <a:prstGeom prst="rect">
            <a:avLst/>
          </a:prstGeom>
        </p:spPr>
      </p:pic>
      <p:pic>
        <p:nvPicPr>
          <p:cNvPr id="5" name="Picture 4" descr="Oxleas_Yellow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33" y="321733"/>
            <a:ext cx="2654299" cy="1473965"/>
          </a:xfrm>
          <a:prstGeom prst="rect">
            <a:avLst/>
          </a:prstGeom>
        </p:spPr>
      </p:pic>
      <p:pic>
        <p:nvPicPr>
          <p:cNvPr id="7" name="Picture 6" descr="ImprovingLivesStrapBlue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33" y="4251478"/>
            <a:ext cx="2180167" cy="543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541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0400"/>
            <a:ext cx="8034867" cy="542927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94413"/>
            <a:ext cx="8217429" cy="4055796"/>
          </a:xfrm>
        </p:spPr>
        <p:txBody>
          <a:bodyPr>
            <a:normAutofit/>
          </a:bodyPr>
          <a:lstStyle>
            <a:lvl1pPr>
              <a:defRPr sz="2000"/>
            </a:lvl1pPr>
            <a:lvl2pPr marL="542925" indent="-180975">
              <a:defRPr sz="2000"/>
            </a:lvl2pPr>
            <a:lvl3pPr marL="896938" indent="-182563">
              <a:defRPr sz="2000"/>
            </a:lvl3pPr>
            <a:lvl4pPr marL="1163638" indent="-182563">
              <a:defRPr sz="2000"/>
            </a:lvl4pPr>
            <a:lvl5pPr marL="1438275" indent="-180975">
              <a:defRPr sz="20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1028" y="6424086"/>
            <a:ext cx="2133600" cy="29739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4BD8056-0FAA-3746-A907-DA096981E67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026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0400"/>
            <a:ext cx="8229600" cy="544899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94400"/>
            <a:ext cx="4038600" cy="3865563"/>
          </a:xfrm>
        </p:spPr>
        <p:txBody>
          <a:bodyPr>
            <a:normAutofit/>
          </a:bodyPr>
          <a:lstStyle>
            <a:lvl1pPr>
              <a:defRPr sz="2000"/>
            </a:lvl1pPr>
            <a:lvl2pPr marL="542925" indent="-180975" defTabSz="266700">
              <a:defRPr sz="2000"/>
            </a:lvl2pPr>
            <a:lvl3pPr marL="895350" indent="-180975">
              <a:defRPr sz="2000"/>
            </a:lvl3pPr>
            <a:lvl4pPr marL="1257300" indent="-180975">
              <a:defRPr sz="2000"/>
            </a:lvl4pPr>
            <a:lvl5pPr marL="1619250" indent="-180975"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24086"/>
            <a:ext cx="2133600" cy="29739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rgbClr val="005B9C"/>
                </a:solidFill>
              </a:defRPr>
            </a:lvl1pPr>
          </a:lstStyle>
          <a:p>
            <a:fld id="{44BD8056-0FAA-3746-A907-DA096981E67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0"/>
          </p:nvPr>
        </p:nvSpPr>
        <p:spPr>
          <a:xfrm>
            <a:off x="4648200" y="1994400"/>
            <a:ext cx="4038600" cy="3865563"/>
          </a:xfrm>
        </p:spPr>
        <p:txBody>
          <a:bodyPr>
            <a:normAutofit/>
          </a:bodyPr>
          <a:lstStyle>
            <a:lvl1pPr>
              <a:defRPr sz="2000"/>
            </a:lvl1pPr>
            <a:lvl2pPr marL="542925" indent="-180975" defTabSz="266700">
              <a:defRPr sz="2000"/>
            </a:lvl2pPr>
            <a:lvl3pPr marL="895350" indent="-180975">
              <a:defRPr sz="2000"/>
            </a:lvl3pPr>
            <a:lvl4pPr marL="1257300" indent="-180975">
              <a:defRPr sz="2000"/>
            </a:lvl4pPr>
            <a:lvl5pPr marL="1619250" indent="-180975"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205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rgbClr val="0065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31751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ImprovingLivesStrapWhit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4508" y="6024645"/>
            <a:ext cx="2146291" cy="535352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444509" y="2313892"/>
            <a:ext cx="3640646" cy="941781"/>
          </a:xfrm>
        </p:spPr>
        <p:txBody>
          <a:bodyPr lIns="0" tIns="0" rIns="0" bIns="0" anchor="t" anchorCtr="0">
            <a:normAutofit/>
          </a:bodyPr>
          <a:lstStyle>
            <a:lvl1pPr algn="l"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Section slide title</a:t>
            </a:r>
            <a:br>
              <a:rPr lang="en-GB" dirty="0"/>
            </a:br>
            <a:r>
              <a:rPr lang="en-GB" dirty="0" err="1"/>
              <a:t>xxxxx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4172466" y="18034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4" name="Picture 13" descr="OxleaseOWhite.png"/>
          <p:cNvPicPr>
            <a:picLocks noChangeAspect="1"/>
          </p:cNvPicPr>
          <p:nvPr userDrawn="1"/>
        </p:nvPicPr>
        <p:blipFill rotWithShape="1">
          <a:blip r:embed="rId3"/>
          <a:srcRect l="-5997" b="24954"/>
          <a:stretch/>
        </p:blipFill>
        <p:spPr>
          <a:xfrm>
            <a:off x="3327401" y="1812637"/>
            <a:ext cx="5816600" cy="5045363"/>
          </a:xfrm>
          <a:prstGeom prst="rect">
            <a:avLst/>
          </a:prstGeom>
        </p:spPr>
      </p:pic>
      <p:pic>
        <p:nvPicPr>
          <p:cNvPr id="17" name="Picture 16" descr="Oxleas_Yellow_WhiteNHS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69909" y="421724"/>
            <a:ext cx="2552691" cy="142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471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rgbClr val="0065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1" y="0"/>
            <a:ext cx="9144001" cy="6858000"/>
          </a:xfrm>
          <a:prstGeom prst="rect">
            <a:avLst/>
          </a:prstGeom>
          <a:solidFill>
            <a:srgbClr val="FFCB0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Oxleas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83" y="419100"/>
            <a:ext cx="2582417" cy="1434049"/>
          </a:xfrm>
          <a:prstGeom prst="rect">
            <a:avLst/>
          </a:prstGeom>
        </p:spPr>
      </p:pic>
      <p:pic>
        <p:nvPicPr>
          <p:cNvPr id="13" name="Picture 12" descr="ImprovingLivesStrapBlu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83" y="6038922"/>
            <a:ext cx="2150617" cy="536431"/>
          </a:xfrm>
          <a:prstGeom prst="rect">
            <a:avLst/>
          </a:prstGeom>
        </p:spPr>
      </p:pic>
      <p:pic>
        <p:nvPicPr>
          <p:cNvPr id="14" name="Picture 13" descr="OxleaseOWhite.png"/>
          <p:cNvPicPr>
            <a:picLocks noChangeAspect="1"/>
          </p:cNvPicPr>
          <p:nvPr userDrawn="1"/>
        </p:nvPicPr>
        <p:blipFill rotWithShape="1">
          <a:blip r:embed="rId4"/>
          <a:srcRect l="-5997" b="24954"/>
          <a:stretch/>
        </p:blipFill>
        <p:spPr>
          <a:xfrm>
            <a:off x="3327401" y="1812637"/>
            <a:ext cx="5816600" cy="5045363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461338" y="2332346"/>
            <a:ext cx="3640646" cy="941781"/>
          </a:xfrm>
        </p:spPr>
        <p:txBody>
          <a:bodyPr lIns="0" tIns="0" rIns="0" bIns="0" anchor="t" anchorCtr="0">
            <a:normAutofit/>
          </a:bodyPr>
          <a:lstStyle>
            <a:lvl1pPr algn="l"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Section slide title</a:t>
            </a:r>
            <a:br>
              <a:rPr lang="en-GB" dirty="0"/>
            </a:br>
            <a:r>
              <a:rPr lang="en-GB" dirty="0" err="1"/>
              <a:t>xxxxx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4172466" y="18034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056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176332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20197"/>
            <a:ext cx="8217429" cy="54313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994413"/>
            <a:ext cx="8217429" cy="405579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1028" y="6424086"/>
            <a:ext cx="2133600" cy="29739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4BD8056-0FAA-3746-A907-DA096981E67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 descr="Oxleas_Yellow_WhiteNHS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229113"/>
            <a:ext cx="1600201" cy="891916"/>
          </a:xfrm>
          <a:prstGeom prst="rect">
            <a:avLst/>
          </a:prstGeom>
        </p:spPr>
      </p:pic>
      <p:pic>
        <p:nvPicPr>
          <p:cNvPr id="9" name="Picture 8" descr="ImprovingLivesStrapWhite.png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527808" y="570545"/>
            <a:ext cx="2146291" cy="53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497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  <p:sldLayoutId id="2147483653" r:id="rId5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182563" indent="-182563" algn="l" defTabSz="457200" rtl="0" eaLnBrk="1" latinLnBrk="0" hangingPunct="1">
        <a:spcBef>
          <a:spcPct val="20000"/>
        </a:spcBef>
        <a:buClr>
          <a:srgbClr val="F6BC1C"/>
        </a:buClr>
        <a:buFont typeface="Arial"/>
        <a:buChar char="•"/>
        <a:defRPr sz="2000" kern="1200">
          <a:solidFill>
            <a:srgbClr val="3C3C3B"/>
          </a:solidFill>
          <a:latin typeface="+mn-lt"/>
          <a:ea typeface="+mn-ea"/>
          <a:cs typeface="+mn-cs"/>
        </a:defRPr>
      </a:lvl1pPr>
      <a:lvl2pPr marL="542925" indent="-180975" algn="l" defTabSz="457200" rtl="0" eaLnBrk="1" latinLnBrk="0" hangingPunct="1">
        <a:spcBef>
          <a:spcPct val="20000"/>
        </a:spcBef>
        <a:buClr>
          <a:srgbClr val="F6BC1C"/>
        </a:buClr>
        <a:buFont typeface="Arial"/>
        <a:buChar char="•"/>
        <a:defRPr sz="2000" kern="1200">
          <a:solidFill>
            <a:srgbClr val="3C3C3B"/>
          </a:solidFill>
          <a:latin typeface="+mn-lt"/>
          <a:ea typeface="+mn-ea"/>
          <a:cs typeface="+mn-cs"/>
        </a:defRPr>
      </a:lvl2pPr>
      <a:lvl3pPr marL="809625" indent="-180975" algn="l" defTabSz="457200" rtl="0" eaLnBrk="1" latinLnBrk="0" hangingPunct="1">
        <a:spcBef>
          <a:spcPct val="20000"/>
        </a:spcBef>
        <a:buClr>
          <a:srgbClr val="F6BC1C"/>
        </a:buClr>
        <a:buFont typeface="Arial"/>
        <a:buChar char="•"/>
        <a:defRPr sz="2000" kern="1200">
          <a:solidFill>
            <a:srgbClr val="3C3C3B"/>
          </a:solidFill>
          <a:latin typeface="+mn-lt"/>
          <a:ea typeface="+mn-ea"/>
          <a:cs typeface="+mn-cs"/>
        </a:defRPr>
      </a:lvl3pPr>
      <a:lvl4pPr marL="992188" indent="-182563" algn="l" defTabSz="457200" rtl="0" eaLnBrk="1" latinLnBrk="0" hangingPunct="1">
        <a:spcBef>
          <a:spcPct val="20000"/>
        </a:spcBef>
        <a:buClr>
          <a:srgbClr val="F6BC1C"/>
        </a:buClr>
        <a:buFont typeface="Arial"/>
        <a:buChar char="•"/>
        <a:defRPr sz="2000" kern="1200">
          <a:solidFill>
            <a:srgbClr val="3C3C3B"/>
          </a:solidFill>
          <a:latin typeface="+mn-lt"/>
          <a:ea typeface="+mn-ea"/>
          <a:cs typeface="+mn-cs"/>
        </a:defRPr>
      </a:lvl4pPr>
      <a:lvl5pPr marL="1257300" indent="-180975" algn="l" defTabSz="342900" rtl="0" eaLnBrk="1" latinLnBrk="0" hangingPunct="1">
        <a:spcBef>
          <a:spcPct val="20000"/>
        </a:spcBef>
        <a:buClr>
          <a:srgbClr val="F6BC1C"/>
        </a:buClr>
        <a:buFont typeface="Arial"/>
        <a:buChar char="•"/>
        <a:defRPr sz="2000" kern="1200">
          <a:solidFill>
            <a:srgbClr val="3C3C3B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C96A2-AED5-6005-B24B-0F32B35763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4800" dirty="0"/>
              <a:t>We have a right to good healthcare</a:t>
            </a:r>
          </a:p>
        </p:txBody>
      </p:sp>
    </p:spTree>
    <p:extLst>
      <p:ext uri="{BB962C8B-B14F-4D97-AF65-F5344CB8AC3E}">
        <p14:creationId xmlns:p14="http://schemas.microsoft.com/office/powerpoint/2010/main" val="4225490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BD8056-0FAA-3746-A907-DA096981E67E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2050" name="Picture 2" descr="H:\HARDYS\Publishing\jeremy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425" y="308473"/>
            <a:ext cx="5045724" cy="6279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51943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we did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BD8056-0FAA-3746-A907-DA096981E67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r>
              <a:rPr lang="en-GB" dirty="0"/>
              <a:t>We started a petition</a:t>
            </a:r>
          </a:p>
          <a:p>
            <a:r>
              <a:rPr lang="en-GB" dirty="0"/>
              <a:t>We run this for 2 weeks</a:t>
            </a:r>
          </a:p>
          <a:p>
            <a:r>
              <a:rPr lang="en-GB" dirty="0"/>
              <a:t>We posted it on:</a:t>
            </a:r>
          </a:p>
          <a:p>
            <a:pPr lvl="1"/>
            <a:r>
              <a:rPr lang="en-GB" dirty="0" err="1"/>
              <a:t>FaceBook</a:t>
            </a:r>
            <a:endParaRPr lang="en-GB" dirty="0"/>
          </a:p>
          <a:p>
            <a:pPr lvl="1"/>
            <a:r>
              <a:rPr lang="en-GB" dirty="0"/>
              <a:t>Twitter</a:t>
            </a:r>
          </a:p>
          <a:p>
            <a:pPr lvl="1"/>
            <a:r>
              <a:rPr lang="en-GB" dirty="0"/>
              <a:t>Email</a:t>
            </a:r>
          </a:p>
          <a:p>
            <a:r>
              <a:rPr lang="en-GB" dirty="0"/>
              <a:t>We gave talks to advocacy groups</a:t>
            </a:r>
          </a:p>
          <a:p>
            <a:pPr marL="0" indent="0" algn="ctr">
              <a:buNone/>
            </a:pPr>
            <a:r>
              <a:rPr lang="en-GB" sz="6000" dirty="0"/>
              <a:t>650!</a:t>
            </a:r>
          </a:p>
          <a:p>
            <a:endParaRPr lang="en-GB" dirty="0"/>
          </a:p>
        </p:txBody>
      </p:sp>
      <p:pic>
        <p:nvPicPr>
          <p:cNvPr id="3074" name="Picture 2" descr="H:\HARDYS\Publishing\pet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18" y="1993900"/>
            <a:ext cx="3865563" cy="386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1069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BD8056-0FAA-3746-A907-DA096981E67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0"/>
          </p:nvPr>
        </p:nvSpPr>
        <p:spPr/>
        <p:txBody>
          <a:bodyPr>
            <a:noAutofit/>
          </a:bodyPr>
          <a:lstStyle/>
          <a:p>
            <a:r>
              <a:rPr lang="en-GB" sz="2800" dirty="0"/>
              <a:t>Jeremy Hunt never replied</a:t>
            </a:r>
          </a:p>
          <a:p>
            <a:r>
              <a:rPr lang="en-GB" sz="2800" dirty="0"/>
              <a:t>Does this surprise you?</a:t>
            </a:r>
          </a:p>
          <a:p>
            <a:r>
              <a:rPr lang="en-GB" sz="2800" dirty="0"/>
              <a:t>Sir Simon Stevens, CEO of the NHS and Ray James CBE, National Learning Disability Director both replied personally </a:t>
            </a:r>
          </a:p>
          <a:p>
            <a:r>
              <a:rPr lang="en-GB" sz="2800" dirty="0"/>
              <a:t>We were invited to meet up with Ray </a:t>
            </a:r>
          </a:p>
        </p:txBody>
      </p:sp>
      <p:pic>
        <p:nvPicPr>
          <p:cNvPr id="2050" name="Picture 2" descr="H:\HARDYS\Publishing\rep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18" y="1993900"/>
            <a:ext cx="3865563" cy="386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61779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Our meeting with Ray James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BD8056-0FAA-3746-A907-DA096981E67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r>
              <a:rPr lang="en-GB" dirty="0"/>
              <a:t>The NHS Long Term Plan</a:t>
            </a:r>
          </a:p>
          <a:p>
            <a:endParaRPr lang="en-GB" dirty="0"/>
          </a:p>
          <a:p>
            <a:r>
              <a:rPr lang="en-GB" dirty="0"/>
              <a:t>Mandatory training on autism and learning disability for NHS staff</a:t>
            </a:r>
          </a:p>
          <a:p>
            <a:endParaRPr lang="en-GB" dirty="0"/>
          </a:p>
          <a:p>
            <a:r>
              <a:rPr lang="en-GB" dirty="0"/>
              <a:t>Inclusion</a:t>
            </a:r>
          </a:p>
          <a:p>
            <a:endParaRPr lang="en-GB" dirty="0"/>
          </a:p>
          <a:p>
            <a:r>
              <a:rPr lang="en-GB" dirty="0"/>
              <a:t>Involvement</a:t>
            </a:r>
          </a:p>
          <a:p>
            <a:endParaRPr lang="en-GB" dirty="0"/>
          </a:p>
          <a:p>
            <a:r>
              <a:rPr lang="en-GB" dirty="0"/>
              <a:t>He was a lovely man!  </a:t>
            </a:r>
          </a:p>
        </p:txBody>
      </p:sp>
      <p:pic>
        <p:nvPicPr>
          <p:cNvPr id="7170" name="Picture 2" descr="H:\HARDYS\Publishing\meeting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89" y="2225407"/>
            <a:ext cx="4176311" cy="3272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38359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Right Honourable …….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BD8056-0FAA-3746-A907-DA096981E67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0"/>
          </p:nvPr>
        </p:nvSpPr>
        <p:spPr/>
        <p:txBody>
          <a:bodyPr>
            <a:normAutofit lnSpcReduction="10000"/>
          </a:bodyPr>
          <a:lstStyle/>
          <a:p>
            <a:r>
              <a:rPr lang="en-GB" sz="3600" dirty="0"/>
              <a:t>What did this man do when asked a question about </a:t>
            </a:r>
            <a:r>
              <a:rPr lang="en-GB" sz="3600" dirty="0" err="1"/>
              <a:t>LeDeR</a:t>
            </a:r>
            <a:r>
              <a:rPr lang="en-GB" sz="3600" dirty="0"/>
              <a:t> in parliament? </a:t>
            </a:r>
          </a:p>
          <a:p>
            <a:r>
              <a:rPr lang="en-GB" sz="3600" dirty="0"/>
              <a:t>Does he have respect for us?</a:t>
            </a:r>
          </a:p>
        </p:txBody>
      </p:sp>
      <p:pic>
        <p:nvPicPr>
          <p:cNvPr id="6146" name="Picture 2" descr="H:\HARDYS\Publishing\hunt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89812"/>
            <a:ext cx="4038600" cy="289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91367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 we expect?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BD8056-0FAA-3746-A907-DA096981E67E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9218" name="Picture 2" descr="H:\HARDYS\Publishing\hr3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536" y="1905918"/>
            <a:ext cx="7793632" cy="4362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44293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we have learnt about campaigning?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BD8056-0FAA-3746-A907-DA096981E67E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0"/>
          </p:nvPr>
        </p:nvSpPr>
        <p:spPr/>
        <p:txBody>
          <a:bodyPr>
            <a:noAutofit/>
          </a:bodyPr>
          <a:lstStyle/>
          <a:p>
            <a:r>
              <a:rPr lang="en-GB" sz="2800" dirty="0"/>
              <a:t>Have a clear vision</a:t>
            </a:r>
          </a:p>
          <a:p>
            <a:r>
              <a:rPr lang="en-GB" sz="2800" dirty="0"/>
              <a:t>Become an expert</a:t>
            </a:r>
          </a:p>
          <a:p>
            <a:r>
              <a:rPr lang="en-GB" sz="2800" dirty="0"/>
              <a:t>Get support</a:t>
            </a:r>
          </a:p>
          <a:p>
            <a:r>
              <a:rPr lang="en-GB" sz="2800" dirty="0"/>
              <a:t>Know your opponents</a:t>
            </a:r>
          </a:p>
          <a:p>
            <a:r>
              <a:rPr lang="en-GB" sz="2800" dirty="0"/>
              <a:t>Plan for success</a:t>
            </a:r>
          </a:p>
          <a:p>
            <a:r>
              <a:rPr lang="en-GB" sz="2800" dirty="0"/>
              <a:t>Get your message across</a:t>
            </a:r>
          </a:p>
          <a:p>
            <a:r>
              <a:rPr lang="en-GB" sz="2800" dirty="0"/>
              <a:t>Never give up!</a:t>
            </a:r>
          </a:p>
          <a:p>
            <a:r>
              <a:rPr lang="en-GB" sz="2800" dirty="0"/>
              <a:t>Know the difference between rudeness and assertiveness </a:t>
            </a: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77" y="1993900"/>
            <a:ext cx="3935845" cy="386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72230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B7E02-72A3-041E-9ED9-793B78E22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A4A33F-AF17-F2A3-FF4C-7541457E51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3200" dirty="0"/>
          </a:p>
          <a:p>
            <a:r>
              <a:rPr lang="en-GB" sz="3200" dirty="0"/>
              <a:t>How can we campaign for </a:t>
            </a:r>
          </a:p>
          <a:p>
            <a:pPr marL="0" indent="0">
              <a:buNone/>
            </a:pPr>
            <a:r>
              <a:rPr lang="en-GB" sz="3200" dirty="0"/>
              <a:t>a better NHS?</a:t>
            </a:r>
          </a:p>
          <a:p>
            <a:endParaRPr lang="en-GB" sz="3200" dirty="0"/>
          </a:p>
          <a:p>
            <a:r>
              <a:rPr lang="en-GB" sz="3200" dirty="0"/>
              <a:t>How can we campaign for </a:t>
            </a:r>
          </a:p>
          <a:p>
            <a:pPr marL="0" indent="0">
              <a:buNone/>
            </a:pPr>
            <a:r>
              <a:rPr lang="en-GB" sz="3200" dirty="0"/>
              <a:t>a better life?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A6C36B-7C74-ADAA-9E52-7A3F10C6B4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BD8056-0FAA-3746-A907-DA096981E67E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4100" name="Picture 4" descr="question mark - Wiktionary">
            <a:extLst>
              <a:ext uri="{FF2B5EF4-FFF2-40B4-BE49-F238E27FC236}">
                <a16:creationId xmlns:a16="http://schemas.microsoft.com/office/drawing/2014/main" id="{2151E5DA-2374-D8A9-6B1E-B42898659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827" y="2137204"/>
            <a:ext cx="3159579" cy="3159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930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EF603-5AB3-07DE-569B-E5B05FDA0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36B393-DD9C-371E-C434-2805158504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BD8056-0FAA-3746-A907-DA096981E67E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AAEDD85-ABEC-6ADA-295E-ED57F744C8A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7" y="1993900"/>
            <a:ext cx="8112126" cy="405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363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3EFCF-3D19-04BD-2402-C6FF99F01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625D76-E804-BE6D-E54E-C63CECA3E2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9000" dirty="0"/>
              <a:t>Why?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4A6961-B41F-4E9C-4D3E-0D00AB9F1B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BD8056-0FAA-3746-A907-DA096981E67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745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B20C4-91D4-9485-F036-A2C30148C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EA6865-42CA-B513-C755-6A04FBF4C8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302E2F"/>
                </a:solidFill>
                <a:effectLst/>
                <a:latin typeface="fs_mencapregular"/>
              </a:rPr>
              <a:t>a lack of </a:t>
            </a:r>
            <a:r>
              <a:rPr lang="en-GB" b="1" i="0" u="sng" dirty="0">
                <a:solidFill>
                  <a:srgbClr val="302E2F"/>
                </a:solidFill>
                <a:effectLst/>
                <a:latin typeface="fs_mencapregular"/>
              </a:rPr>
              <a:t>accessible</a:t>
            </a:r>
            <a:r>
              <a:rPr lang="en-GB" b="0" i="0" dirty="0">
                <a:solidFill>
                  <a:srgbClr val="302E2F"/>
                </a:solidFill>
                <a:effectLst/>
                <a:latin typeface="fs_mencapregular"/>
              </a:rPr>
              <a:t> transport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302E2F"/>
                </a:solidFill>
                <a:effectLst/>
                <a:latin typeface="fs_mencapregular"/>
              </a:rPr>
              <a:t>patients not being identified as having a learning disability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302E2F"/>
                </a:solidFill>
                <a:effectLst/>
                <a:latin typeface="fs_mencapregular"/>
              </a:rPr>
              <a:t>staff having little understanding about learning disability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302E2F"/>
                </a:solidFill>
                <a:effectLst/>
                <a:latin typeface="fs_mencapregular"/>
              </a:rPr>
              <a:t>failure to recognise that a person with a learning disability is unwell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302E2F"/>
                </a:solidFill>
                <a:effectLst/>
                <a:latin typeface="fs_mencapregular"/>
              </a:rPr>
              <a:t>failure to make a correct diagnosis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302E2F"/>
                </a:solidFill>
                <a:effectLst/>
                <a:latin typeface="fs_mencapregular"/>
              </a:rPr>
              <a:t>anxiety or a lack of confidence for people with a learning disability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302E2F"/>
                </a:solidFill>
                <a:effectLst/>
                <a:latin typeface="fs_mencapregular"/>
              </a:rPr>
              <a:t>lack of joint working from different care providers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302E2F"/>
                </a:solidFill>
                <a:effectLst/>
                <a:latin typeface="fs_mencapregular"/>
              </a:rPr>
              <a:t>not enough involvement allowed from carers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302E2F"/>
                </a:solidFill>
                <a:effectLst/>
                <a:latin typeface="fs_mencapregular"/>
              </a:rPr>
              <a:t>inadequate aftercare or follow-up care.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E701FA-1B19-59EC-1FFD-3900F0501E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BD8056-0FAA-3746-A907-DA096981E67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95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05BD0-BD50-7634-954F-E413E6C82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B8B5DB-5662-38AC-8757-102CC4686A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Lack of screening – like for cancer</a:t>
            </a:r>
          </a:p>
          <a:p>
            <a:r>
              <a:rPr lang="en-GB" sz="3600" dirty="0"/>
              <a:t>Low rates of immunisation </a:t>
            </a:r>
          </a:p>
          <a:p>
            <a:r>
              <a:rPr lang="en-GB" sz="3600" dirty="0"/>
              <a:t>Not making reasonable adjustments</a:t>
            </a:r>
          </a:p>
          <a:p>
            <a:r>
              <a:rPr lang="en-GB" sz="3600" dirty="0"/>
              <a:t>Diagnostic overshadowing</a:t>
            </a:r>
          </a:p>
          <a:p>
            <a:endParaRPr lang="en-GB" sz="3600" dirty="0"/>
          </a:p>
          <a:p>
            <a:r>
              <a:rPr lang="en-GB" sz="3600" dirty="0"/>
              <a:t>Can you think of any other reasons?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CF6580-A555-E5E4-F478-D6D1964211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BD8056-0FAA-3746-A907-DA096981E67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065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27D17-B11F-1C62-9880-F425D4158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ED895D-C42A-3658-AC1B-9063B73D5F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9600" dirty="0"/>
              <a:t>Campaigning!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A8B2AE-7E25-3FDE-8B8A-5EFCBB1098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BD8056-0FAA-3746-A907-DA096981E67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322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A31A8-B9B9-3B18-99C5-A67D61256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17F987-1E11-F621-B91C-3776BBF6B9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BD8056-0FAA-3746-A907-DA096981E67E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3074" name="Picture 2" descr="LeDeR Policy 2021 - Suffolk Learning Disability Partnership">
            <a:extLst>
              <a:ext uri="{FF2B5EF4-FFF2-40B4-BE49-F238E27FC236}">
                <a16:creationId xmlns:a16="http://schemas.microsoft.com/office/drawing/2014/main" id="{94E4309E-AD2E-0532-D3E8-34A06B726AD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450" y="1763327"/>
            <a:ext cx="4024993" cy="5094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7055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2A8F7-544B-0E45-9266-9903971DE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3C38BC-6AEA-0ACB-1EB2-0D67E8C367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BD8056-0FAA-3746-A907-DA096981E67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04EC702-9BD3-E1E8-CBD4-50251C201B26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We were at a conference</a:t>
            </a:r>
          </a:p>
          <a:p>
            <a:r>
              <a:rPr lang="en-GB" sz="2800" dirty="0"/>
              <a:t>There was loads of reports there</a:t>
            </a:r>
          </a:p>
          <a:p>
            <a:r>
              <a:rPr lang="en-GB" sz="2800" dirty="0"/>
              <a:t>I asked what is the report about</a:t>
            </a:r>
          </a:p>
          <a:p>
            <a:r>
              <a:rPr lang="en-GB" sz="2800" dirty="0"/>
              <a:t>I panicked</a:t>
            </a:r>
          </a:p>
          <a:p>
            <a:r>
              <a:rPr lang="en-GB" sz="2800" dirty="0"/>
              <a:t>But I told them the truth</a:t>
            </a:r>
          </a:p>
          <a:p>
            <a:r>
              <a:rPr lang="en-GB" sz="2800" dirty="0"/>
              <a:t>Everyone was shocked</a:t>
            </a:r>
          </a:p>
        </p:txBody>
      </p:sp>
      <p:pic>
        <p:nvPicPr>
          <p:cNvPr id="2050" name="Picture 2" descr="An Asian Man With An Shocked Face On The Street Background, Surprised Face,  Hd Photography Photo, Forehead Background Image And Wallpaper for Free  Download">
            <a:extLst>
              <a:ext uri="{FF2B5EF4-FFF2-40B4-BE49-F238E27FC236}">
                <a16:creationId xmlns:a16="http://schemas.microsoft.com/office/drawing/2014/main" id="{CA38357C-204E-6104-081B-62833CA36AD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94191"/>
            <a:ext cx="4038600" cy="226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2849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LeDeR</a:t>
            </a:r>
            <a:r>
              <a:rPr lang="en-GB" dirty="0"/>
              <a:t> Report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BD8056-0FAA-3746-A907-DA096981E67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0"/>
          </p:nvPr>
        </p:nvSpPr>
        <p:spPr>
          <a:xfrm>
            <a:off x="4648200" y="1994400"/>
            <a:ext cx="4038600" cy="4429686"/>
          </a:xfrm>
        </p:spPr>
        <p:txBody>
          <a:bodyPr>
            <a:normAutofit fontScale="55000" lnSpcReduction="20000"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sz="4300" dirty="0"/>
          </a:p>
          <a:p>
            <a:endParaRPr lang="en-GB" sz="4300" dirty="0"/>
          </a:p>
          <a:p>
            <a:endParaRPr lang="en-GB" sz="4300" dirty="0"/>
          </a:p>
          <a:p>
            <a:endParaRPr lang="en-GB" sz="4300" dirty="0"/>
          </a:p>
          <a:p>
            <a:endParaRPr lang="en-GB" sz="4300" dirty="0"/>
          </a:p>
          <a:p>
            <a:pPr marL="0" indent="0">
              <a:buNone/>
            </a:pPr>
            <a:r>
              <a:rPr lang="en-GB" sz="6500" dirty="0"/>
              <a:t>Action was needed!</a:t>
            </a:r>
          </a:p>
        </p:txBody>
      </p:sp>
      <p:pic>
        <p:nvPicPr>
          <p:cNvPr id="1026" name="Picture 2" descr="H:\HARDYS\Publishing\leder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94400"/>
            <a:ext cx="3204058" cy="4417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:\HARDYS\Publishing\shocke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945" y="1287877"/>
            <a:ext cx="3371162" cy="1896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:\HARDYS\Publishing\angrry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468816"/>
            <a:ext cx="3636484" cy="190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72709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C3C3B"/>
      </a:dk1>
      <a:lt1>
        <a:sysClr val="window" lastClr="FFFFFF"/>
      </a:lt1>
      <a:dk2>
        <a:srgbClr val="005B9C"/>
      </a:dk2>
      <a:lt2>
        <a:srgbClr val="EEECE1"/>
      </a:lt2>
      <a:accent1>
        <a:srgbClr val="005B9C"/>
      </a:accent1>
      <a:accent2>
        <a:srgbClr val="F6D21C"/>
      </a:accent2>
      <a:accent3>
        <a:srgbClr val="005B9C"/>
      </a:accent3>
      <a:accent4>
        <a:srgbClr val="F6BC1C"/>
      </a:accent4>
      <a:accent5>
        <a:srgbClr val="005B9C"/>
      </a:accent5>
      <a:accent6>
        <a:srgbClr val="F6BC1C"/>
      </a:accent6>
      <a:hlink>
        <a:srgbClr val="005B9C"/>
      </a:hlink>
      <a:folHlink>
        <a:srgbClr val="005B9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6460</TotalTime>
  <Words>341</Words>
  <Application>Microsoft Office PowerPoint</Application>
  <PresentationFormat>On-screen Show (4:3)</PresentationFormat>
  <Paragraphs>103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fs_mencapregular</vt:lpstr>
      <vt:lpstr>Office Theme</vt:lpstr>
      <vt:lpstr>We have a right to good healthcare</vt:lpstr>
      <vt:lpstr>PowerPoint Presentation</vt:lpstr>
      <vt:lpstr>PowerPoint Presentation</vt:lpstr>
      <vt:lpstr>Access</vt:lpstr>
      <vt:lpstr>WHY?</vt:lpstr>
      <vt:lpstr>PowerPoint Presentation</vt:lpstr>
      <vt:lpstr>PowerPoint Presentation</vt:lpstr>
      <vt:lpstr>PowerPoint Presentation</vt:lpstr>
      <vt:lpstr>LeDeR Report </vt:lpstr>
      <vt:lpstr>PowerPoint Presentation</vt:lpstr>
      <vt:lpstr>What we did</vt:lpstr>
      <vt:lpstr> </vt:lpstr>
      <vt:lpstr>Our meeting with Ray James </vt:lpstr>
      <vt:lpstr>The Right Honourable …….</vt:lpstr>
      <vt:lpstr>What do we expect?</vt:lpstr>
      <vt:lpstr>What we have learnt about campaigning?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Rothwell</dc:creator>
  <cp:lastModifiedBy>HARDY, Steve (OXLEAS NHS FOUNDATION TRUST)</cp:lastModifiedBy>
  <cp:revision>295</cp:revision>
  <cp:lastPrinted>2017-02-08T11:56:05Z</cp:lastPrinted>
  <dcterms:created xsi:type="dcterms:W3CDTF">2013-04-15T10:44:10Z</dcterms:created>
  <dcterms:modified xsi:type="dcterms:W3CDTF">2023-07-13T14:53:22Z</dcterms:modified>
</cp:coreProperties>
</file>